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32"/>
  </p:notesMasterIdLst>
  <p:handoutMasterIdLst>
    <p:handoutMasterId r:id="rId33"/>
  </p:handoutMasterIdLst>
  <p:sldIdLst>
    <p:sldId id="256" r:id="rId2"/>
    <p:sldId id="267" r:id="rId3"/>
    <p:sldId id="266" r:id="rId4"/>
    <p:sldId id="268" r:id="rId5"/>
    <p:sldId id="269" r:id="rId6"/>
    <p:sldId id="271" r:id="rId7"/>
    <p:sldId id="276" r:id="rId8"/>
    <p:sldId id="279" r:id="rId9"/>
    <p:sldId id="304" r:id="rId10"/>
    <p:sldId id="305" r:id="rId11"/>
    <p:sldId id="264" r:id="rId12"/>
    <p:sldId id="278" r:id="rId13"/>
    <p:sldId id="280" r:id="rId14"/>
    <p:sldId id="281" r:id="rId15"/>
    <p:sldId id="282" r:id="rId16"/>
    <p:sldId id="284" r:id="rId17"/>
    <p:sldId id="286" r:id="rId18"/>
    <p:sldId id="277" r:id="rId19"/>
    <p:sldId id="287" r:id="rId20"/>
    <p:sldId id="289" r:id="rId21"/>
    <p:sldId id="292" r:id="rId22"/>
    <p:sldId id="306" r:id="rId23"/>
    <p:sldId id="291" r:id="rId24"/>
    <p:sldId id="295" r:id="rId25"/>
    <p:sldId id="298" r:id="rId26"/>
    <p:sldId id="300" r:id="rId27"/>
    <p:sldId id="299" r:id="rId28"/>
    <p:sldId id="301" r:id="rId29"/>
    <p:sldId id="302" r:id="rId30"/>
    <p:sldId id="303"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7" d="100"/>
          <a:sy n="77" d="100"/>
        </p:scale>
        <p:origin x="83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E68F2895-A8E6-0017-B383-9BEC7AFEE4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59612913-EF03-07CE-E2F2-8721E5C457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DC6A11-DA6F-4ABA-B34F-8D62D9B3AF65}" type="datetimeFigureOut">
              <a:rPr lang="fr-FR" smtClean="0"/>
              <a:t>15/03/2024</a:t>
            </a:fld>
            <a:endParaRPr lang="fr-FR"/>
          </a:p>
        </p:txBody>
      </p:sp>
      <p:sp>
        <p:nvSpPr>
          <p:cNvPr id="4" name="Espace réservé du pied de page 3">
            <a:extLst>
              <a:ext uri="{FF2B5EF4-FFF2-40B4-BE49-F238E27FC236}">
                <a16:creationId xmlns:a16="http://schemas.microsoft.com/office/drawing/2014/main" id="{5215596E-D845-9FC1-BBDC-DF46F17E718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DA399DAE-9AF8-6F4B-87F2-3731B168795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698C321-531F-4F3A-BECB-FBB80AAD5F93}" type="slidenum">
              <a:rPr lang="fr-FR" smtClean="0"/>
              <a:t>‹N°›</a:t>
            </a:fld>
            <a:endParaRPr lang="fr-FR"/>
          </a:p>
        </p:txBody>
      </p:sp>
    </p:spTree>
    <p:extLst>
      <p:ext uri="{BB962C8B-B14F-4D97-AF65-F5344CB8AC3E}">
        <p14:creationId xmlns:p14="http://schemas.microsoft.com/office/powerpoint/2010/main" val="29284142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DBBC21-9F5B-414A-AA6E-DEF99752D7DC}" type="datetimeFigureOut">
              <a:rPr lang="fr-FR" smtClean="0"/>
              <a:t>15/03/2024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0257BE-A242-4E1E-ACDD-9C68E5956F04}" type="slidenum">
              <a:rPr lang="fr-FR" smtClean="0"/>
              <a:t>‹N°›</a:t>
            </a:fld>
            <a:endParaRPr lang="fr-FR"/>
          </a:p>
        </p:txBody>
      </p:sp>
    </p:spTree>
    <p:extLst>
      <p:ext uri="{BB962C8B-B14F-4D97-AF65-F5344CB8AC3E}">
        <p14:creationId xmlns:p14="http://schemas.microsoft.com/office/powerpoint/2010/main" val="1977674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fr-FR"/>
              <a:t>Modifiez le style du titre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29C6BA0F-4D23-4BC3-BCF6-0DAB2EB4C66B}" type="datetime1">
              <a:rPr lang="en-US" smtClean="0"/>
              <a:t>3/15/2024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616929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fr-FR"/>
              <a:t>Modifiez le style du titre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1CD0A351-FB11-4EA5-908C-36085BC11786}" type="datetime1">
              <a:rPr lang="en-US" smtClean="0"/>
              <a:t>3/15/2024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527833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DB6BA4F4-C0AF-4C4D-AFB6-CF8A6C3061EA}" type="datetime1">
              <a:rPr lang="en-US" smtClean="0"/>
              <a:t>3/15/2024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5004409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fr-FR"/>
              <a:t>Modifiez le style du titre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0BB426F-4A61-4BC4-8082-0D7395F8F733}" type="datetime1">
              <a:rPr lang="en-US" smtClean="0"/>
              <a:t>3/15/2024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‹N°›</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4476200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7EE74586-7669-4EC6-AC28-C8BE687C8AA6}" type="datetime1">
              <a:rPr lang="en-US" smtClean="0"/>
              <a:t>3/15/2024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5622451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fr-FR"/>
              <a:t>Modifiez le style du titre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DB3C442F-FF0C-4C14-9F73-4DA038C445F5}" type="datetime1">
              <a:rPr lang="en-US" smtClean="0"/>
              <a:t>3/15/2024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7180003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fr-FR"/>
              <a:t>Modifiez le style du titre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3ADA5128-34F2-4B3B-B6FB-E56EF6CFAAB6}" type="datetime1">
              <a:rPr lang="en-US" smtClean="0"/>
              <a:t>3/15/2024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6076181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9E360CC-1DC4-46FC-833C-BCAA9E4ECAFB}" type="datetime1">
              <a:rPr lang="en-US" smtClean="0"/>
              <a:t>3/15/2024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7298970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F3A70C38-3D5F-4E59-97A1-4290D6EFFA76}" type="datetime1">
              <a:rPr lang="en-US" smtClean="0"/>
              <a:t>3/15/2024</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1627988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2E465E61-2B6D-4BEB-8F41-F9D19910194E}" type="datetime1">
              <a:rPr lang="en-US" smtClean="0"/>
              <a:t>3/15/2024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823640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fr-FR"/>
              <a:t>Modifiez le style du titre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BBB422C-B34B-4AC5-98D2-0FEB175479B4}" type="datetime1">
              <a:rPr lang="en-US" smtClean="0"/>
              <a:t>3/15/2024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52733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81E84CED-6515-4174-927F-52BB97AEE47C}" type="datetime1">
              <a:rPr lang="en-US" smtClean="0"/>
              <a:t>3/15/2024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590047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fr-FR"/>
              <a:t>Modifiez le style du titre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680322" y="3030008"/>
            <a:ext cx="4698355" cy="2906179"/>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594123" y="3030008"/>
            <a:ext cx="4700059" cy="2906179"/>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E34CB947-5D19-4B58-B2AD-A6E53A93748C}" type="datetime1">
              <a:rPr lang="en-US" smtClean="0"/>
              <a:t>3/15/2024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224097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6AC089DC-8EC1-4A52-981F-99FB3C00718E}" type="datetime1">
              <a:rPr lang="en-US" smtClean="0"/>
              <a:t>3/15/2024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344283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0A34976B-1A5D-4740-9F82-40C01B784146}" type="datetime1">
              <a:rPr lang="en-US" smtClean="0"/>
              <a:t>3/15/2024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447661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fr-FR"/>
              <a:t>Modifiez le style du titre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8101D155-E6BC-427F-A5B6-AEB88A32B131}" type="datetime1">
              <a:rPr lang="en-US" smtClean="0"/>
              <a:t>3/15/2024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983087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fr-FR"/>
              <a:t>Modifiez le style du titre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25FFE134-AAD9-410C-9471-CC8941A90776}" type="datetime1">
              <a:rPr lang="en-US" smtClean="0"/>
              <a:t>3/15/2024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374633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200CFE7-11A8-4094-80B6-120209D55B16}" type="datetime1">
              <a:rPr lang="en-US" smtClean="0"/>
              <a:t>3/15/2024</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2684204142"/>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effectLst>
            <a:outerShdw blurRad="228600" algn="ctr" rotWithShape="0">
              <a:prstClr val="black">
                <a:alpha val="53000"/>
              </a:prst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outerShdw blurRad="228600" algn="ctr" rotWithShape="0">
              <a:prstClr val="black">
                <a:alpha val="53000"/>
              </a:prst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effectLst>
            <a:outerShdw blurRad="228600" algn="ctr" rotWithShape="0">
              <a:prstClr val="black">
                <a:alpha val="53000"/>
              </a:prst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effectLst>
            <a:outerShdw blurRad="228600" algn="ctr" rotWithShape="0">
              <a:prstClr val="black">
                <a:alpha val="53000"/>
              </a:prst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effectLst>
            <a:outerShdw blurRad="228600" algn="ctr" rotWithShape="0">
              <a:prstClr val="black">
                <a:alpha val="53000"/>
              </a:prst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webp"/></Relationships>
</file>

<file path=ppt/slides/_rels/slide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8A02AA-B5FF-046D-D87F-7CA430114096}"/>
              </a:ext>
            </a:extLst>
          </p:cNvPr>
          <p:cNvSpPr>
            <a:spLocks noGrp="1"/>
          </p:cNvSpPr>
          <p:nvPr>
            <p:ph type="ctrTitle"/>
          </p:nvPr>
        </p:nvSpPr>
        <p:spPr>
          <a:xfrm>
            <a:off x="403380" y="3342363"/>
            <a:ext cx="8687612" cy="1373070"/>
          </a:xfrm>
        </p:spPr>
        <p:txBody>
          <a:bodyPr/>
          <a:lstStyle/>
          <a:p>
            <a:pPr algn="ctr"/>
            <a:br>
              <a:rPr lang="fr-FR" sz="3000" b="1" i="0" dirty="0">
                <a:effectLst/>
                <a:latin typeface="Arial" panose="020B0604020202020204" pitchFamily="34" charset="0"/>
                <a:cs typeface="Arial" panose="020B0604020202020204" pitchFamily="34" charset="0"/>
              </a:rPr>
            </a:br>
            <a:br>
              <a:rPr lang="fr-FR" sz="3000" b="1" i="0" dirty="0">
                <a:effectLst/>
                <a:latin typeface="Arial" panose="020B0604020202020204" pitchFamily="34" charset="0"/>
                <a:cs typeface="Arial" panose="020B0604020202020204" pitchFamily="34" charset="0"/>
              </a:rPr>
            </a:br>
            <a:br>
              <a:rPr lang="fr-FR" sz="3000" b="1" i="0" dirty="0">
                <a:effectLst/>
                <a:latin typeface="Arial" panose="020B0604020202020204" pitchFamily="34" charset="0"/>
                <a:cs typeface="Arial" panose="020B0604020202020204" pitchFamily="34" charset="0"/>
              </a:rPr>
            </a:br>
            <a:br>
              <a:rPr lang="fr-FR" sz="3000" b="1" i="0" dirty="0">
                <a:effectLst/>
                <a:latin typeface="Arial" panose="020B0604020202020204" pitchFamily="34" charset="0"/>
                <a:cs typeface="Arial" panose="020B0604020202020204" pitchFamily="34" charset="0"/>
              </a:rPr>
            </a:br>
            <a:r>
              <a:rPr lang="fr-FR" sz="3000" b="1" i="0" dirty="0">
                <a:effectLst/>
                <a:latin typeface="Arial" panose="020B0604020202020204" pitchFamily="34" charset="0"/>
                <a:cs typeface="Arial" panose="020B0604020202020204" pitchFamily="34" charset="0"/>
              </a:rPr>
              <a:t>Projet 6</a:t>
            </a:r>
            <a:br>
              <a:rPr lang="fr-FR" sz="3000" b="1" i="0" dirty="0">
                <a:effectLst/>
                <a:latin typeface="Arial" panose="020B0604020202020204" pitchFamily="34" charset="0"/>
                <a:cs typeface="Arial" panose="020B0604020202020204" pitchFamily="34" charset="0"/>
              </a:rPr>
            </a:br>
            <a:r>
              <a:rPr lang="fr-FR" sz="3000" b="1" i="0" dirty="0">
                <a:effectLst/>
                <a:latin typeface="Arial" panose="020B0604020202020204" pitchFamily="34" charset="0"/>
                <a:cs typeface="Arial" panose="020B0604020202020204" pitchFamily="34" charset="0"/>
              </a:rPr>
              <a:t>Classifiez automatiquement des biens </a:t>
            </a:r>
            <a:br>
              <a:rPr lang="fr-FR" sz="3000" b="1" i="0" dirty="0">
                <a:effectLst/>
                <a:latin typeface="Arial" panose="020B0604020202020204" pitchFamily="34" charset="0"/>
                <a:cs typeface="Arial" panose="020B0604020202020204" pitchFamily="34" charset="0"/>
              </a:rPr>
            </a:br>
            <a:r>
              <a:rPr lang="fr-FR" sz="3000" b="1" i="0" dirty="0">
                <a:effectLst/>
                <a:latin typeface="Arial" panose="020B0604020202020204" pitchFamily="34" charset="0"/>
                <a:cs typeface="Arial" panose="020B0604020202020204" pitchFamily="34" charset="0"/>
              </a:rPr>
              <a:t>de consommation</a:t>
            </a:r>
            <a:br>
              <a:rPr lang="fr-FR" b="1" i="0" dirty="0">
                <a:solidFill>
                  <a:schemeClr val="accent2">
                    <a:lumMod val="75000"/>
                  </a:schemeClr>
                </a:solidFill>
                <a:effectLst/>
                <a:latin typeface="Helvetica Neue"/>
              </a:rPr>
            </a:br>
            <a:endParaRPr lang="fr-FR" dirty="0">
              <a:solidFill>
                <a:schemeClr val="accent2">
                  <a:lumMod val="75000"/>
                </a:schemeClr>
              </a:solidFill>
            </a:endParaRPr>
          </a:p>
        </p:txBody>
      </p:sp>
      <p:sp>
        <p:nvSpPr>
          <p:cNvPr id="3" name="Sous-titre 2">
            <a:extLst>
              <a:ext uri="{FF2B5EF4-FFF2-40B4-BE49-F238E27FC236}">
                <a16:creationId xmlns:a16="http://schemas.microsoft.com/office/drawing/2014/main" id="{39E10803-369D-1AD4-E6E8-EB7BB692CBE5}"/>
              </a:ext>
            </a:extLst>
          </p:cNvPr>
          <p:cNvSpPr>
            <a:spLocks noGrp="1"/>
          </p:cNvSpPr>
          <p:nvPr>
            <p:ph type="subTitle" idx="1"/>
          </p:nvPr>
        </p:nvSpPr>
        <p:spPr>
          <a:xfrm>
            <a:off x="0" y="6086293"/>
            <a:ext cx="12192000" cy="771707"/>
          </a:xfrm>
        </p:spPr>
        <p:txBody>
          <a:bodyPr/>
          <a:lstStyle/>
          <a:p>
            <a:pPr algn="l"/>
            <a:r>
              <a:rPr lang="fr-FR" sz="2000" b="1" dirty="0">
                <a:latin typeface="Arial" panose="020B0604020202020204" pitchFamily="34" charset="0"/>
                <a:cs typeface="Arial" panose="020B0604020202020204" pitchFamily="34" charset="0"/>
              </a:rPr>
              <a:t>MERAH Mohamed                                                                                                                      </a:t>
            </a:r>
            <a:r>
              <a:rPr lang="fr-FR" b="1" dirty="0">
                <a:latin typeface="Arial" panose="020B0604020202020204" pitchFamily="34" charset="0"/>
                <a:cs typeface="Arial" panose="020B0604020202020204" pitchFamily="34" charset="0"/>
              </a:rPr>
              <a:t>Mars</a:t>
            </a:r>
            <a:r>
              <a:rPr lang="fr-FR" sz="2000" b="1" dirty="0">
                <a:latin typeface="Arial" panose="020B0604020202020204" pitchFamily="34" charset="0"/>
                <a:cs typeface="Arial" panose="020B0604020202020204" pitchFamily="34" charset="0"/>
              </a:rPr>
              <a:t> 2024</a:t>
            </a:r>
            <a:endParaRPr lang="fr-FR" b="1" dirty="0"/>
          </a:p>
        </p:txBody>
      </p:sp>
      <p:pic>
        <p:nvPicPr>
          <p:cNvPr id="4" name="Picture 2">
            <a:extLst>
              <a:ext uri="{FF2B5EF4-FFF2-40B4-BE49-F238E27FC236}">
                <a16:creationId xmlns:a16="http://schemas.microsoft.com/office/drawing/2014/main" id="{2A652497-A39A-41FF-3AFD-3DA720E3C0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69355" y="2603241"/>
            <a:ext cx="3122646" cy="167951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69C5201D-B30F-B499-5F5F-AD9D715A5406}"/>
              </a:ext>
            </a:extLst>
          </p:cNvPr>
          <p:cNvPicPr>
            <a:picLocks noChangeAspect="1"/>
          </p:cNvPicPr>
          <p:nvPr/>
        </p:nvPicPr>
        <p:blipFill>
          <a:blip r:embed="rId3"/>
          <a:stretch>
            <a:fillRect/>
          </a:stretch>
        </p:blipFill>
        <p:spPr>
          <a:xfrm>
            <a:off x="639023" y="0"/>
            <a:ext cx="2399311" cy="737595"/>
          </a:xfrm>
          <a:prstGeom prst="rect">
            <a:avLst/>
          </a:prstGeom>
        </p:spPr>
      </p:pic>
      <p:pic>
        <p:nvPicPr>
          <p:cNvPr id="6" name="Image 5">
            <a:extLst>
              <a:ext uri="{FF2B5EF4-FFF2-40B4-BE49-F238E27FC236}">
                <a16:creationId xmlns:a16="http://schemas.microsoft.com/office/drawing/2014/main" id="{78A6D8D3-311A-E536-D252-11BD34E27EF7}"/>
              </a:ext>
            </a:extLst>
          </p:cNvPr>
          <p:cNvPicPr>
            <a:picLocks noChangeAspect="1"/>
          </p:cNvPicPr>
          <p:nvPr/>
        </p:nvPicPr>
        <p:blipFill>
          <a:blip r:embed="rId4"/>
          <a:stretch>
            <a:fillRect/>
          </a:stretch>
        </p:blipFill>
        <p:spPr>
          <a:xfrm>
            <a:off x="0" y="0"/>
            <a:ext cx="639023" cy="737596"/>
          </a:xfrm>
          <a:prstGeom prst="rect">
            <a:avLst/>
          </a:prstGeom>
        </p:spPr>
      </p:pic>
      <p:sp>
        <p:nvSpPr>
          <p:cNvPr id="9" name="Espace réservé du numéro de diapositive 8">
            <a:extLst>
              <a:ext uri="{FF2B5EF4-FFF2-40B4-BE49-F238E27FC236}">
                <a16:creationId xmlns:a16="http://schemas.microsoft.com/office/drawing/2014/main" id="{1F40EFC3-4307-8706-9B4D-28B5CE083C75}"/>
              </a:ext>
            </a:extLst>
          </p:cNvPr>
          <p:cNvSpPr>
            <a:spLocks noGrp="1"/>
          </p:cNvSpPr>
          <p:nvPr>
            <p:ph type="sldNum" sz="quarter" idx="12"/>
          </p:nvPr>
        </p:nvSpPr>
        <p:spPr/>
        <p:txBody>
          <a:bodyPr/>
          <a:lstStyle/>
          <a:p>
            <a:fld id="{6D22F896-40B5-4ADD-8801-0D06FADFA095}" type="slidenum">
              <a:rPr lang="en-US" smtClean="0"/>
              <a:t>1</a:t>
            </a:fld>
            <a:endParaRPr lang="en-US" dirty="0"/>
          </a:p>
        </p:txBody>
      </p:sp>
    </p:spTree>
    <p:extLst>
      <p:ext uri="{BB962C8B-B14F-4D97-AF65-F5344CB8AC3E}">
        <p14:creationId xmlns:p14="http://schemas.microsoft.com/office/powerpoint/2010/main" val="14252335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8757F20-0198-7BFF-BFAB-64CE9F657C29}"/>
              </a:ext>
            </a:extLst>
          </p:cNvPr>
          <p:cNvSpPr>
            <a:spLocks noGrp="1"/>
          </p:cNvSpPr>
          <p:nvPr>
            <p:ph type="sldNum" sz="quarter" idx="12"/>
          </p:nvPr>
        </p:nvSpPr>
        <p:spPr/>
        <p:txBody>
          <a:bodyPr/>
          <a:lstStyle/>
          <a:p>
            <a:fld id="{6D22F896-40B5-4ADD-8801-0D06FADFA095}" type="slidenum">
              <a:rPr lang="en-US" smtClean="0"/>
              <a:t>10</a:t>
            </a:fld>
            <a:endParaRPr lang="en-US" dirty="0"/>
          </a:p>
        </p:txBody>
      </p:sp>
      <p:sp>
        <p:nvSpPr>
          <p:cNvPr id="4" name="ZoneTexte 3">
            <a:extLst>
              <a:ext uri="{FF2B5EF4-FFF2-40B4-BE49-F238E27FC236}">
                <a16:creationId xmlns:a16="http://schemas.microsoft.com/office/drawing/2014/main" id="{F800F174-0E43-6D4B-D086-3E845C19B7C7}"/>
              </a:ext>
            </a:extLst>
          </p:cNvPr>
          <p:cNvSpPr txBox="1"/>
          <p:nvPr/>
        </p:nvSpPr>
        <p:spPr>
          <a:xfrm>
            <a:off x="-90384" y="0"/>
            <a:ext cx="11575212" cy="923330"/>
          </a:xfrm>
          <a:prstGeom prst="rect">
            <a:avLst/>
          </a:prstGeom>
          <a:noFill/>
        </p:spPr>
        <p:txBody>
          <a:bodyPr wrap="square">
            <a:spAutoFit/>
          </a:bodyPr>
          <a:lstStyle/>
          <a:p>
            <a:pPr marL="285750" indent="-285750">
              <a:buFont typeface="Wingdings" panose="05000000000000000000" pitchFamily="2" charset="2"/>
              <a:buChar char="q"/>
            </a:pPr>
            <a:r>
              <a:rPr lang="fr-FR" b="1" i="0" dirty="0">
                <a:solidFill>
                  <a:srgbClr val="000000"/>
                </a:solidFill>
                <a:effectLst/>
                <a:latin typeface="Arial" panose="020B0604020202020204" pitchFamily="34" charset="0"/>
                <a:cs typeface="Arial" panose="020B0604020202020204" pitchFamily="34" charset="0"/>
              </a:rPr>
              <a:t>Nettoyage 2 :</a:t>
            </a:r>
            <a:r>
              <a:rPr lang="fr-FR" dirty="0">
                <a:solidFill>
                  <a:srgbClr val="000000"/>
                </a:solidFill>
                <a:latin typeface="Helvetica Neue"/>
                <a:cs typeface="Arial" panose="020B0604020202020204" pitchFamily="34" charset="0"/>
              </a:rPr>
              <a:t>  </a:t>
            </a:r>
            <a:r>
              <a:rPr lang="fr-FR" b="1" i="0" dirty="0">
                <a:solidFill>
                  <a:srgbClr val="000000"/>
                </a:solidFill>
                <a:effectLst/>
                <a:latin typeface="Arial" panose="020B0604020202020204" pitchFamily="34" charset="0"/>
                <a:cs typeface="Arial" panose="020B0604020202020204" pitchFamily="34" charset="0"/>
              </a:rPr>
              <a:t>« </a:t>
            </a:r>
            <a:r>
              <a:rPr lang="fr-FR" b="1" i="0" dirty="0" err="1">
                <a:solidFill>
                  <a:srgbClr val="000000"/>
                </a:solidFill>
                <a:effectLst/>
                <a:latin typeface="Helvetica Neue"/>
              </a:rPr>
              <a:t>description_clean</a:t>
            </a:r>
            <a:r>
              <a:rPr lang="fr-FR" b="1" i="0" dirty="0">
                <a:solidFill>
                  <a:srgbClr val="000000"/>
                </a:solidFill>
                <a:effectLst/>
                <a:latin typeface="Helvetica Neue"/>
              </a:rPr>
              <a:t> »</a:t>
            </a:r>
          </a:p>
          <a:p>
            <a:pPr marL="742950" lvl="1" indent="-285750">
              <a:buFont typeface="Wingdings" panose="05000000000000000000" pitchFamily="2" charset="2"/>
              <a:buChar char="q"/>
            </a:pPr>
            <a:r>
              <a:rPr lang="fr-FR" b="1" i="0" dirty="0">
                <a:solidFill>
                  <a:srgbClr val="000000"/>
                </a:solidFill>
                <a:effectLst/>
                <a:latin typeface="Helvetica Neue"/>
              </a:rPr>
              <a:t>   «</a:t>
            </a:r>
            <a:r>
              <a:rPr lang="fr-FR" b="1" i="0" dirty="0">
                <a:solidFill>
                  <a:srgbClr val="000000"/>
                </a:solidFill>
                <a:effectLst/>
                <a:latin typeface="Arila"/>
              </a:rPr>
              <a:t> </a:t>
            </a:r>
            <a:r>
              <a:rPr lang="fr-FR" b="1" i="0" dirty="0" err="1">
                <a:solidFill>
                  <a:srgbClr val="000000"/>
                </a:solidFill>
                <a:effectLst/>
                <a:latin typeface="Arila"/>
              </a:rPr>
              <a:t>description_clean</a:t>
            </a:r>
            <a:r>
              <a:rPr lang="fr-FR" b="1" i="0" dirty="0">
                <a:solidFill>
                  <a:srgbClr val="000000"/>
                </a:solidFill>
                <a:effectLst/>
                <a:latin typeface="Arila"/>
              </a:rPr>
              <a:t> » est une variable qui contient  la description du produit</a:t>
            </a:r>
          </a:p>
          <a:p>
            <a:pPr algn="l"/>
            <a:endParaRPr lang="fr-FR" b="1" i="0" dirty="0">
              <a:solidFill>
                <a:srgbClr val="000000"/>
              </a:solidFill>
              <a:effectLst/>
              <a:latin typeface="Arial" panose="020B0604020202020204" pitchFamily="34" charset="0"/>
              <a:cs typeface="Arial" panose="020B0604020202020204" pitchFamily="34" charset="0"/>
            </a:endParaRPr>
          </a:p>
        </p:txBody>
      </p:sp>
      <p:pic>
        <p:nvPicPr>
          <p:cNvPr id="5" name="Image 4">
            <a:extLst>
              <a:ext uri="{FF2B5EF4-FFF2-40B4-BE49-F238E27FC236}">
                <a16:creationId xmlns:a16="http://schemas.microsoft.com/office/drawing/2014/main" id="{EC459E00-7279-6A6D-7C6F-A256AD51EEB9}"/>
              </a:ext>
            </a:extLst>
          </p:cNvPr>
          <p:cNvPicPr>
            <a:picLocks noChangeAspect="1"/>
          </p:cNvPicPr>
          <p:nvPr/>
        </p:nvPicPr>
        <p:blipFill>
          <a:blip r:embed="rId2"/>
          <a:stretch>
            <a:fillRect/>
          </a:stretch>
        </p:blipFill>
        <p:spPr>
          <a:xfrm>
            <a:off x="99672" y="676292"/>
            <a:ext cx="6509850" cy="2223804"/>
          </a:xfrm>
          <a:prstGeom prst="rect">
            <a:avLst/>
          </a:prstGeom>
        </p:spPr>
      </p:pic>
      <p:pic>
        <p:nvPicPr>
          <p:cNvPr id="6" name="Image 5">
            <a:extLst>
              <a:ext uri="{FF2B5EF4-FFF2-40B4-BE49-F238E27FC236}">
                <a16:creationId xmlns:a16="http://schemas.microsoft.com/office/drawing/2014/main" id="{2F8FCA74-D81F-7C62-6B8C-509AF543E7FE}"/>
              </a:ext>
            </a:extLst>
          </p:cNvPr>
          <p:cNvPicPr>
            <a:picLocks noChangeAspect="1"/>
          </p:cNvPicPr>
          <p:nvPr/>
        </p:nvPicPr>
        <p:blipFill>
          <a:blip r:embed="rId3"/>
          <a:stretch>
            <a:fillRect/>
          </a:stretch>
        </p:blipFill>
        <p:spPr>
          <a:xfrm>
            <a:off x="99672" y="4162366"/>
            <a:ext cx="6509850" cy="2223804"/>
          </a:xfrm>
          <a:prstGeom prst="rect">
            <a:avLst/>
          </a:prstGeom>
        </p:spPr>
      </p:pic>
      <p:sp>
        <p:nvSpPr>
          <p:cNvPr id="7" name="Flèche : bas 6">
            <a:extLst>
              <a:ext uri="{FF2B5EF4-FFF2-40B4-BE49-F238E27FC236}">
                <a16:creationId xmlns:a16="http://schemas.microsoft.com/office/drawing/2014/main" id="{00BB207B-FE1B-5ED9-9FD6-18E84EF8C93B}"/>
              </a:ext>
            </a:extLst>
          </p:cNvPr>
          <p:cNvSpPr/>
          <p:nvPr/>
        </p:nvSpPr>
        <p:spPr>
          <a:xfrm>
            <a:off x="924338" y="2900096"/>
            <a:ext cx="4562061" cy="1262270"/>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l">
              <a:buFont typeface="Arial" panose="020B0604020202020204" pitchFamily="34" charset="0"/>
              <a:buChar char="•"/>
            </a:pPr>
            <a:r>
              <a:rPr lang="fr-FR" sz="1200" i="0" dirty="0">
                <a:solidFill>
                  <a:srgbClr val="000000"/>
                </a:solidFill>
                <a:effectLst/>
                <a:latin typeface="Arial" panose="020B0604020202020204" pitchFamily="34" charset="0"/>
                <a:cs typeface="Arial" panose="020B0604020202020204" pitchFamily="34" charset="0"/>
              </a:rPr>
              <a:t>Passage en Minuscule</a:t>
            </a:r>
          </a:p>
          <a:p>
            <a:pPr algn="l">
              <a:buFont typeface="Arial" panose="020B0604020202020204" pitchFamily="34" charset="0"/>
              <a:buChar char="•"/>
            </a:pPr>
            <a:endParaRPr lang="fr-FR" sz="1200" i="0" dirty="0">
              <a:solidFill>
                <a:srgbClr val="000000"/>
              </a:solidFill>
              <a:effectLst/>
              <a:latin typeface="Arial" panose="020B0604020202020204" pitchFamily="34" charset="0"/>
              <a:cs typeface="Arial" panose="020B0604020202020204" pitchFamily="34" charset="0"/>
            </a:endParaRPr>
          </a:p>
          <a:p>
            <a:pPr>
              <a:buFont typeface="Arial" panose="020B0604020202020204" pitchFamily="34" charset="0"/>
              <a:buChar char="•"/>
            </a:pPr>
            <a:r>
              <a:rPr lang="fr-FR" sz="1200" i="0" dirty="0" err="1">
                <a:solidFill>
                  <a:srgbClr val="000000"/>
                </a:solidFill>
                <a:effectLst/>
                <a:latin typeface="Arial" panose="020B0604020202020204" pitchFamily="34" charset="0"/>
                <a:cs typeface="Arial" panose="020B0604020202020204" pitchFamily="34" charset="0"/>
              </a:rPr>
              <a:t>Tokeniser</a:t>
            </a:r>
            <a:endParaRPr lang="fr-FR" sz="1200" i="0" dirty="0">
              <a:solidFill>
                <a:srgbClr val="000000"/>
              </a:solidFill>
              <a:effectLst/>
              <a:latin typeface="Arial" panose="020B0604020202020204" pitchFamily="34" charset="0"/>
              <a:cs typeface="Arial" panose="020B0604020202020204" pitchFamily="34" charset="0"/>
            </a:endParaRPr>
          </a:p>
          <a:p>
            <a:pPr algn="ctr"/>
            <a:endParaRPr lang="fr-FR" dirty="0"/>
          </a:p>
        </p:txBody>
      </p:sp>
      <p:pic>
        <p:nvPicPr>
          <p:cNvPr id="2050" name="Picture 2">
            <a:extLst>
              <a:ext uri="{FF2B5EF4-FFF2-40B4-BE49-F238E27FC236}">
                <a16:creationId xmlns:a16="http://schemas.microsoft.com/office/drawing/2014/main" id="{D7C8D81A-75DB-C206-F10F-29B370EC54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3225" y="3241952"/>
            <a:ext cx="5249103" cy="3544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54984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DA87EE-429D-A0FF-CFA2-C5AADB3C2ECA}"/>
              </a:ext>
            </a:extLst>
          </p:cNvPr>
          <p:cNvSpPr>
            <a:spLocks noGrp="1"/>
          </p:cNvSpPr>
          <p:nvPr>
            <p:ph type="title"/>
          </p:nvPr>
        </p:nvSpPr>
        <p:spPr>
          <a:xfrm>
            <a:off x="742666" y="753228"/>
            <a:ext cx="9613861" cy="1080938"/>
          </a:xfrm>
        </p:spPr>
        <p:txBody>
          <a:bodyPr/>
          <a:lstStyle/>
          <a:p>
            <a:r>
              <a:rPr lang="fr-FR" dirty="0"/>
              <a:t>Extraction de </a:t>
            </a:r>
            <a:r>
              <a:rPr lang="fr-FR" dirty="0" err="1"/>
              <a:t>features</a:t>
            </a:r>
            <a:r>
              <a:rPr lang="fr-FR" dirty="0"/>
              <a:t> textes</a:t>
            </a:r>
          </a:p>
        </p:txBody>
      </p:sp>
      <p:sp>
        <p:nvSpPr>
          <p:cNvPr id="3" name="Espace réservé du numéro de diapositive 2">
            <a:extLst>
              <a:ext uri="{FF2B5EF4-FFF2-40B4-BE49-F238E27FC236}">
                <a16:creationId xmlns:a16="http://schemas.microsoft.com/office/drawing/2014/main" id="{6C3C2B78-84EB-2A23-452E-70D0A8243AF1}"/>
              </a:ext>
            </a:extLst>
          </p:cNvPr>
          <p:cNvSpPr>
            <a:spLocks noGrp="1"/>
          </p:cNvSpPr>
          <p:nvPr>
            <p:ph type="sldNum" sz="quarter" idx="12"/>
          </p:nvPr>
        </p:nvSpPr>
        <p:spPr/>
        <p:txBody>
          <a:bodyPr/>
          <a:lstStyle/>
          <a:p>
            <a:fld id="{6D22F896-40B5-4ADD-8801-0D06FADFA095}" type="slidenum">
              <a:rPr lang="en-US" smtClean="0"/>
              <a:t>11</a:t>
            </a:fld>
            <a:endParaRPr lang="en-US" dirty="0"/>
          </a:p>
        </p:txBody>
      </p:sp>
      <p:sp>
        <p:nvSpPr>
          <p:cNvPr id="8" name="ZoneTexte 7">
            <a:extLst>
              <a:ext uri="{FF2B5EF4-FFF2-40B4-BE49-F238E27FC236}">
                <a16:creationId xmlns:a16="http://schemas.microsoft.com/office/drawing/2014/main" id="{960F04A7-1696-D02F-1C24-CC4651B7AD42}"/>
              </a:ext>
            </a:extLst>
          </p:cNvPr>
          <p:cNvSpPr txBox="1"/>
          <p:nvPr/>
        </p:nvSpPr>
        <p:spPr>
          <a:xfrm>
            <a:off x="219174" y="2348242"/>
            <a:ext cx="10310566" cy="1061829"/>
          </a:xfrm>
          <a:prstGeom prst="rect">
            <a:avLst/>
          </a:prstGeom>
          <a:noFill/>
        </p:spPr>
        <p:txBody>
          <a:bodyPr wrap="square">
            <a:spAutoFit/>
          </a:bodyPr>
          <a:lstStyle/>
          <a:p>
            <a:pPr marL="285750" indent="-285750" algn="l">
              <a:buFont typeface="Wingdings" panose="05000000000000000000" pitchFamily="2" charset="2"/>
              <a:buChar char="q"/>
            </a:pPr>
            <a:r>
              <a:rPr lang="fr-FR" sz="1500" b="1" dirty="0">
                <a:solidFill>
                  <a:schemeClr val="bg1"/>
                </a:solidFill>
                <a:latin typeface="Arial" panose="020B0604020202020204" pitchFamily="34" charset="0"/>
                <a:cs typeface="Arial" panose="020B0604020202020204" pitchFamily="34" charset="0"/>
              </a:rPr>
              <a:t>1-1 Méthode </a:t>
            </a:r>
            <a:r>
              <a:rPr lang="fr-FR" sz="1500" b="1" dirty="0" err="1">
                <a:solidFill>
                  <a:schemeClr val="bg1"/>
                </a:solidFill>
                <a:latin typeface="Arial" panose="020B0604020202020204" pitchFamily="34" charset="0"/>
                <a:cs typeface="Arial" panose="020B0604020202020204" pitchFamily="34" charset="0"/>
              </a:rPr>
              <a:t>CountVectorizer</a:t>
            </a:r>
            <a:r>
              <a:rPr lang="fr-FR" sz="1500" b="1" dirty="0">
                <a:solidFill>
                  <a:schemeClr val="bg1"/>
                </a:solidFill>
                <a:latin typeface="Arial" panose="020B0604020202020204" pitchFamily="34" charset="0"/>
                <a:cs typeface="Arial" panose="020B0604020202020204" pitchFamily="34" charset="0"/>
              </a:rPr>
              <a:t> :</a:t>
            </a:r>
            <a:r>
              <a:rPr lang="fr-FR" sz="1500" b="0" i="0" dirty="0">
                <a:solidFill>
                  <a:srgbClr val="000000"/>
                </a:solidFill>
                <a:effectLst/>
                <a:latin typeface="Helvetica Neue"/>
              </a:rPr>
              <a:t> </a:t>
            </a:r>
            <a:r>
              <a:rPr lang="fr-FR" sz="1500" b="0" i="0" dirty="0" err="1">
                <a:solidFill>
                  <a:srgbClr val="000000"/>
                </a:solidFill>
                <a:effectLst/>
                <a:latin typeface="Helvetica Neue"/>
              </a:rPr>
              <a:t>CountVectorizer</a:t>
            </a:r>
            <a:r>
              <a:rPr lang="fr-FR" sz="1500" b="0" i="0" dirty="0">
                <a:solidFill>
                  <a:srgbClr val="000000"/>
                </a:solidFill>
                <a:effectLst/>
                <a:latin typeface="Helvetica Neue"/>
              </a:rPr>
              <a:t> transforme chaque document </a:t>
            </a:r>
            <a:r>
              <a:rPr lang="fr-FR" sz="1500" dirty="0">
                <a:solidFill>
                  <a:srgbClr val="000000"/>
                </a:solidFill>
                <a:latin typeface="Helvetica Neue"/>
              </a:rPr>
              <a:t>  </a:t>
            </a:r>
          </a:p>
          <a:p>
            <a:pPr algn="l"/>
            <a:r>
              <a:rPr lang="fr-FR" sz="1500" dirty="0">
                <a:solidFill>
                  <a:srgbClr val="000000"/>
                </a:solidFill>
                <a:latin typeface="Helvetica Neue"/>
              </a:rPr>
              <a:t>      </a:t>
            </a:r>
            <a:r>
              <a:rPr lang="fr-FR" sz="1500" b="0" i="0" dirty="0">
                <a:solidFill>
                  <a:srgbClr val="000000"/>
                </a:solidFill>
                <a:effectLst/>
                <a:latin typeface="Helvetica Neue"/>
              </a:rPr>
              <a:t>     en un vecteur de nombres entiers qui représentent le nombre d'occurrences</a:t>
            </a:r>
          </a:p>
          <a:p>
            <a:pPr algn="l"/>
            <a:r>
              <a:rPr lang="fr-FR" sz="1500" b="0" i="0" dirty="0">
                <a:solidFill>
                  <a:srgbClr val="000000"/>
                </a:solidFill>
                <a:effectLst/>
                <a:latin typeface="Helvetica Neue"/>
              </a:rPr>
              <a:t>           de chaque mot dans le document.</a:t>
            </a:r>
          </a:p>
          <a:p>
            <a:pPr marL="285750" indent="-285750">
              <a:buFont typeface="Wingdings" panose="05000000000000000000" pitchFamily="2" charset="2"/>
              <a:buChar char="v"/>
            </a:pPr>
            <a:endParaRPr lang="fr-FR" b="1" dirty="0">
              <a:solidFill>
                <a:schemeClr val="bg1"/>
              </a:solidFill>
              <a:latin typeface="Arial" panose="020B0604020202020204" pitchFamily="34" charset="0"/>
              <a:cs typeface="Arial" panose="020B0604020202020204" pitchFamily="34" charset="0"/>
            </a:endParaRPr>
          </a:p>
        </p:txBody>
      </p:sp>
      <p:sp>
        <p:nvSpPr>
          <p:cNvPr id="12" name="ZoneTexte 11">
            <a:extLst>
              <a:ext uri="{FF2B5EF4-FFF2-40B4-BE49-F238E27FC236}">
                <a16:creationId xmlns:a16="http://schemas.microsoft.com/office/drawing/2014/main" id="{09587A47-A636-43CD-8A6E-A112C4BAC9DF}"/>
              </a:ext>
            </a:extLst>
          </p:cNvPr>
          <p:cNvSpPr txBox="1"/>
          <p:nvPr/>
        </p:nvSpPr>
        <p:spPr>
          <a:xfrm>
            <a:off x="-73057" y="1978910"/>
            <a:ext cx="9198204" cy="369332"/>
          </a:xfrm>
          <a:prstGeom prst="rect">
            <a:avLst/>
          </a:prstGeom>
          <a:noFill/>
        </p:spPr>
        <p:txBody>
          <a:bodyPr wrap="square">
            <a:spAutoFit/>
          </a:bodyPr>
          <a:lstStyle/>
          <a:p>
            <a:pPr marL="285750" indent="-285750">
              <a:buFont typeface="Wingdings" panose="05000000000000000000" pitchFamily="2" charset="2"/>
              <a:buChar char="q"/>
            </a:pPr>
            <a:r>
              <a:rPr lang="fr-FR" b="1" dirty="0">
                <a:solidFill>
                  <a:schemeClr val="bg1"/>
                </a:solidFill>
                <a:latin typeface="Arial" panose="020B0604020202020204" pitchFamily="34" charset="0"/>
                <a:cs typeface="Arial" panose="020B0604020202020204" pitchFamily="34" charset="0"/>
              </a:rPr>
              <a:t>1- Bag Of </a:t>
            </a:r>
            <a:r>
              <a:rPr lang="fr-FR" b="1" dirty="0" err="1">
                <a:solidFill>
                  <a:schemeClr val="bg1"/>
                </a:solidFill>
                <a:latin typeface="Arial" panose="020B0604020202020204" pitchFamily="34" charset="0"/>
                <a:cs typeface="Arial" panose="020B0604020202020204" pitchFamily="34" charset="0"/>
              </a:rPr>
              <a:t>Words</a:t>
            </a:r>
            <a:r>
              <a:rPr lang="fr-FR" b="1" dirty="0">
                <a:solidFill>
                  <a:schemeClr val="bg1"/>
                </a:solidFill>
                <a:latin typeface="Arial" panose="020B0604020202020204" pitchFamily="34" charset="0"/>
                <a:cs typeface="Arial" panose="020B0604020202020204" pitchFamily="34" charset="0"/>
              </a:rPr>
              <a:t> : </a:t>
            </a:r>
            <a:r>
              <a:rPr lang="fr-FR" dirty="0">
                <a:solidFill>
                  <a:schemeClr val="bg1"/>
                </a:solidFill>
                <a:latin typeface="Arial" panose="020B0604020202020204" pitchFamily="34" charset="0"/>
                <a:cs typeface="Arial" panose="020B0604020202020204" pitchFamily="34" charset="0"/>
              </a:rPr>
              <a:t>compte le nombre de fois qu’un mot apparait dans un document</a:t>
            </a:r>
          </a:p>
        </p:txBody>
      </p:sp>
      <p:sp>
        <p:nvSpPr>
          <p:cNvPr id="15" name="Rectangle 14">
            <a:extLst>
              <a:ext uri="{FF2B5EF4-FFF2-40B4-BE49-F238E27FC236}">
                <a16:creationId xmlns:a16="http://schemas.microsoft.com/office/drawing/2014/main" id="{5A8C9657-3715-7D13-0C02-A06761D80027}"/>
              </a:ext>
            </a:extLst>
          </p:cNvPr>
          <p:cNvSpPr/>
          <p:nvPr/>
        </p:nvSpPr>
        <p:spPr>
          <a:xfrm>
            <a:off x="10019122" y="2961776"/>
            <a:ext cx="2172878" cy="58394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b="1" dirty="0" err="1">
                <a:solidFill>
                  <a:schemeClr val="bg1"/>
                </a:solidFill>
                <a:latin typeface="Arial" panose="020B0604020202020204" pitchFamily="34" charset="0"/>
                <a:cs typeface="Arial" panose="020B0604020202020204" pitchFamily="34" charset="0"/>
              </a:rPr>
              <a:t>CountVectoriser</a:t>
            </a:r>
            <a:endParaRPr lang="fr-FR" b="1" dirty="0">
              <a:solidFill>
                <a:schemeClr val="bg1"/>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82E0ABAC-2564-3630-DD55-CE8F30D83907}"/>
              </a:ext>
            </a:extLst>
          </p:cNvPr>
          <p:cNvSpPr/>
          <p:nvPr/>
        </p:nvSpPr>
        <p:spPr>
          <a:xfrm>
            <a:off x="10019122" y="3664670"/>
            <a:ext cx="2172878" cy="58394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b="1" dirty="0">
                <a:solidFill>
                  <a:schemeClr val="bg1"/>
                </a:solidFill>
                <a:latin typeface="Arial" panose="020B0604020202020204" pitchFamily="34" charset="0"/>
                <a:cs typeface="Arial" panose="020B0604020202020204" pitchFamily="34" charset="0"/>
              </a:rPr>
              <a:t>TSNE - 2D</a:t>
            </a:r>
          </a:p>
        </p:txBody>
      </p:sp>
      <p:sp>
        <p:nvSpPr>
          <p:cNvPr id="21" name="Rectangle 20">
            <a:extLst>
              <a:ext uri="{FF2B5EF4-FFF2-40B4-BE49-F238E27FC236}">
                <a16:creationId xmlns:a16="http://schemas.microsoft.com/office/drawing/2014/main" id="{A31B03A2-1788-F52A-FE94-A630DDA70B2C}"/>
              </a:ext>
            </a:extLst>
          </p:cNvPr>
          <p:cNvSpPr/>
          <p:nvPr/>
        </p:nvSpPr>
        <p:spPr>
          <a:xfrm>
            <a:off x="10019122" y="4355316"/>
            <a:ext cx="2172878" cy="57586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b="1" dirty="0">
                <a:solidFill>
                  <a:schemeClr val="bg1"/>
                </a:solidFill>
                <a:latin typeface="Arial" panose="020B0604020202020204" pitchFamily="34" charset="0"/>
                <a:cs typeface="Arial" panose="020B0604020202020204" pitchFamily="34" charset="0"/>
              </a:rPr>
              <a:t>K-</a:t>
            </a:r>
            <a:r>
              <a:rPr lang="fr-FR" b="1" dirty="0" err="1">
                <a:solidFill>
                  <a:schemeClr val="bg1"/>
                </a:solidFill>
                <a:latin typeface="Arial" panose="020B0604020202020204" pitchFamily="34" charset="0"/>
                <a:cs typeface="Arial" panose="020B0604020202020204" pitchFamily="34" charset="0"/>
              </a:rPr>
              <a:t>means</a:t>
            </a:r>
            <a:r>
              <a:rPr lang="fr-FR" b="1" dirty="0">
                <a:solidFill>
                  <a:schemeClr val="bg1"/>
                </a:solidFill>
                <a:latin typeface="Arial" panose="020B0604020202020204" pitchFamily="34" charset="0"/>
                <a:cs typeface="Arial" panose="020B0604020202020204" pitchFamily="34" charset="0"/>
              </a:rPr>
              <a:t> </a:t>
            </a:r>
          </a:p>
        </p:txBody>
      </p:sp>
      <p:sp>
        <p:nvSpPr>
          <p:cNvPr id="22" name="Rectangle 21">
            <a:extLst>
              <a:ext uri="{FF2B5EF4-FFF2-40B4-BE49-F238E27FC236}">
                <a16:creationId xmlns:a16="http://schemas.microsoft.com/office/drawing/2014/main" id="{762DC095-9EB8-BB49-446F-D44223799549}"/>
              </a:ext>
            </a:extLst>
          </p:cNvPr>
          <p:cNvSpPr/>
          <p:nvPr/>
        </p:nvSpPr>
        <p:spPr>
          <a:xfrm>
            <a:off x="10019122" y="5037882"/>
            <a:ext cx="2172878" cy="57959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fr-FR" b="1" dirty="0">
                <a:solidFill>
                  <a:schemeClr val="bg1"/>
                </a:solidFill>
                <a:latin typeface="Arial" panose="020B0604020202020204" pitchFamily="34" charset="0"/>
                <a:cs typeface="Arial" panose="020B0604020202020204" pitchFamily="34" charset="0"/>
              </a:rPr>
              <a:t>Visualisation 2D</a:t>
            </a:r>
          </a:p>
        </p:txBody>
      </p:sp>
      <p:sp>
        <p:nvSpPr>
          <p:cNvPr id="23" name="Rectangle 22">
            <a:extLst>
              <a:ext uri="{FF2B5EF4-FFF2-40B4-BE49-F238E27FC236}">
                <a16:creationId xmlns:a16="http://schemas.microsoft.com/office/drawing/2014/main" id="{80F98E98-8FDE-5DD0-7574-FEFE2E2DDD54}"/>
              </a:ext>
            </a:extLst>
          </p:cNvPr>
          <p:cNvSpPr/>
          <p:nvPr/>
        </p:nvSpPr>
        <p:spPr>
          <a:xfrm>
            <a:off x="10019122" y="5724174"/>
            <a:ext cx="2172878" cy="57959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b="1" dirty="0">
                <a:solidFill>
                  <a:schemeClr val="bg1"/>
                </a:solidFill>
                <a:latin typeface="Arial" panose="020B0604020202020204" pitchFamily="34" charset="0"/>
                <a:cs typeface="Arial" panose="020B0604020202020204" pitchFamily="34" charset="0"/>
              </a:rPr>
              <a:t>ARI Score</a:t>
            </a:r>
          </a:p>
        </p:txBody>
      </p:sp>
      <p:sp>
        <p:nvSpPr>
          <p:cNvPr id="27" name="Rectangle : coins arrondis 26">
            <a:extLst>
              <a:ext uri="{FF2B5EF4-FFF2-40B4-BE49-F238E27FC236}">
                <a16:creationId xmlns:a16="http://schemas.microsoft.com/office/drawing/2014/main" id="{C6C27F51-A9BE-03E9-7CBD-F99D32B26AD9}"/>
              </a:ext>
            </a:extLst>
          </p:cNvPr>
          <p:cNvSpPr/>
          <p:nvPr/>
        </p:nvSpPr>
        <p:spPr>
          <a:xfrm>
            <a:off x="9719035" y="6361334"/>
            <a:ext cx="2472965" cy="483533"/>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fr-FR" b="1" dirty="0">
              <a:solidFill>
                <a:schemeClr val="bg1"/>
              </a:solidFill>
              <a:latin typeface="Arial" panose="020B0604020202020204" pitchFamily="34" charset="0"/>
              <a:cs typeface="Arial" panose="020B0604020202020204" pitchFamily="34" charset="0"/>
            </a:endParaRPr>
          </a:p>
          <a:p>
            <a:pPr algn="ctr"/>
            <a:r>
              <a:rPr lang="fr-FR" b="1" dirty="0">
                <a:solidFill>
                  <a:schemeClr val="bg1"/>
                </a:solidFill>
                <a:latin typeface="Arial" panose="020B0604020202020204" pitchFamily="34" charset="0"/>
                <a:cs typeface="Arial" panose="020B0604020202020204" pitchFamily="34" charset="0"/>
              </a:rPr>
              <a:t>ARI Score = 0.4783</a:t>
            </a:r>
            <a:endParaRPr lang="fr-FR" dirty="0"/>
          </a:p>
          <a:p>
            <a:pPr algn="ctr"/>
            <a:endParaRPr lang="fr-FR" dirty="0"/>
          </a:p>
        </p:txBody>
      </p:sp>
      <p:sp>
        <p:nvSpPr>
          <p:cNvPr id="34" name="Flèche : courbe vers la droite 33">
            <a:extLst>
              <a:ext uri="{FF2B5EF4-FFF2-40B4-BE49-F238E27FC236}">
                <a16:creationId xmlns:a16="http://schemas.microsoft.com/office/drawing/2014/main" id="{CF4EA391-835A-2105-20F4-48F962AF04B2}"/>
              </a:ext>
            </a:extLst>
          </p:cNvPr>
          <p:cNvSpPr/>
          <p:nvPr/>
        </p:nvSpPr>
        <p:spPr>
          <a:xfrm>
            <a:off x="9623195" y="3399137"/>
            <a:ext cx="395926" cy="483533"/>
          </a:xfrm>
          <a:prstGeom prst="curved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a:solidFill>
                <a:schemeClr val="tx1"/>
              </a:solidFill>
            </a:endParaRPr>
          </a:p>
        </p:txBody>
      </p:sp>
      <p:sp>
        <p:nvSpPr>
          <p:cNvPr id="35" name="Flèche : courbe vers la droite 34">
            <a:extLst>
              <a:ext uri="{FF2B5EF4-FFF2-40B4-BE49-F238E27FC236}">
                <a16:creationId xmlns:a16="http://schemas.microsoft.com/office/drawing/2014/main" id="{4828C28B-43F7-A51E-9B79-0B9952C3F8E6}"/>
              </a:ext>
            </a:extLst>
          </p:cNvPr>
          <p:cNvSpPr/>
          <p:nvPr/>
        </p:nvSpPr>
        <p:spPr>
          <a:xfrm>
            <a:off x="9623195" y="4113549"/>
            <a:ext cx="395926" cy="483533"/>
          </a:xfrm>
          <a:prstGeom prst="curved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a:solidFill>
                <a:schemeClr val="tx1"/>
              </a:solidFill>
            </a:endParaRPr>
          </a:p>
        </p:txBody>
      </p:sp>
      <p:sp>
        <p:nvSpPr>
          <p:cNvPr id="36" name="Flèche : courbe vers la droite 35">
            <a:extLst>
              <a:ext uri="{FF2B5EF4-FFF2-40B4-BE49-F238E27FC236}">
                <a16:creationId xmlns:a16="http://schemas.microsoft.com/office/drawing/2014/main" id="{BECB780F-619B-BC23-F791-7D21C85173F4}"/>
              </a:ext>
            </a:extLst>
          </p:cNvPr>
          <p:cNvSpPr/>
          <p:nvPr/>
        </p:nvSpPr>
        <p:spPr>
          <a:xfrm>
            <a:off x="9623195" y="4796115"/>
            <a:ext cx="395926" cy="483533"/>
          </a:xfrm>
          <a:prstGeom prst="curved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a:solidFill>
                <a:schemeClr val="tx1"/>
              </a:solidFill>
            </a:endParaRPr>
          </a:p>
        </p:txBody>
      </p:sp>
      <p:sp>
        <p:nvSpPr>
          <p:cNvPr id="37" name="Flèche : courbe vers la droite 36">
            <a:extLst>
              <a:ext uri="{FF2B5EF4-FFF2-40B4-BE49-F238E27FC236}">
                <a16:creationId xmlns:a16="http://schemas.microsoft.com/office/drawing/2014/main" id="{40BF7E2A-926F-69DD-FA7D-E4B841831FB0}"/>
              </a:ext>
            </a:extLst>
          </p:cNvPr>
          <p:cNvSpPr/>
          <p:nvPr/>
        </p:nvSpPr>
        <p:spPr>
          <a:xfrm>
            <a:off x="9623195" y="5429058"/>
            <a:ext cx="395926" cy="483533"/>
          </a:xfrm>
          <a:prstGeom prst="curved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a:solidFill>
                <a:schemeClr val="tx1"/>
              </a:solidFill>
            </a:endParaRPr>
          </a:p>
        </p:txBody>
      </p:sp>
      <p:sp>
        <p:nvSpPr>
          <p:cNvPr id="39" name="Flèche : courbe vers la droite 38">
            <a:extLst>
              <a:ext uri="{FF2B5EF4-FFF2-40B4-BE49-F238E27FC236}">
                <a16:creationId xmlns:a16="http://schemas.microsoft.com/office/drawing/2014/main" id="{1839448D-3CC6-FEAB-9F64-346F35501C8A}"/>
              </a:ext>
            </a:extLst>
          </p:cNvPr>
          <p:cNvSpPr/>
          <p:nvPr/>
        </p:nvSpPr>
        <p:spPr>
          <a:xfrm>
            <a:off x="9623195" y="5970159"/>
            <a:ext cx="395926" cy="483533"/>
          </a:xfrm>
          <a:prstGeom prst="curved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a:solidFill>
                <a:schemeClr val="tx1"/>
              </a:solidFill>
            </a:endParaRPr>
          </a:p>
        </p:txBody>
      </p:sp>
      <p:sp>
        <p:nvSpPr>
          <p:cNvPr id="42" name="Rectangle 41">
            <a:extLst>
              <a:ext uri="{FF2B5EF4-FFF2-40B4-BE49-F238E27FC236}">
                <a16:creationId xmlns:a16="http://schemas.microsoft.com/office/drawing/2014/main" id="{71F43E24-9B34-7867-4721-C68EFD9029E9}"/>
              </a:ext>
            </a:extLst>
          </p:cNvPr>
          <p:cNvSpPr/>
          <p:nvPr/>
        </p:nvSpPr>
        <p:spPr>
          <a:xfrm>
            <a:off x="96327" y="6211925"/>
            <a:ext cx="8105564" cy="510933"/>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fr-FR" b="1" dirty="0">
              <a:solidFill>
                <a:schemeClr val="bg1"/>
              </a:solidFill>
              <a:latin typeface="Arial" panose="020B0604020202020204" pitchFamily="34" charset="0"/>
              <a:cs typeface="Arial" panose="020B0604020202020204" pitchFamily="34" charset="0"/>
            </a:endParaRPr>
          </a:p>
          <a:p>
            <a:r>
              <a:rPr lang="fr-FR" b="1" dirty="0">
                <a:solidFill>
                  <a:schemeClr val="bg1"/>
                </a:solidFill>
                <a:latin typeface="Arial" panose="020B0604020202020204" pitchFamily="34" charset="0"/>
                <a:cs typeface="Arial" panose="020B0604020202020204" pitchFamily="34" charset="0"/>
              </a:rPr>
              <a:t>HYPERPARAMÈTRES :  </a:t>
            </a:r>
            <a:r>
              <a:rPr lang="fr-FR" dirty="0" err="1">
                <a:solidFill>
                  <a:schemeClr val="bg1"/>
                </a:solidFill>
                <a:latin typeface="Arial" panose="020B0604020202020204" pitchFamily="34" charset="0"/>
                <a:cs typeface="Arial" panose="020B0604020202020204" pitchFamily="34" charset="0"/>
              </a:rPr>
              <a:t>stop_words</a:t>
            </a:r>
            <a:r>
              <a:rPr lang="fr-FR" dirty="0">
                <a:solidFill>
                  <a:schemeClr val="bg1"/>
                </a:solidFill>
                <a:latin typeface="Arial" panose="020B0604020202020204" pitchFamily="34" charset="0"/>
                <a:cs typeface="Arial" panose="020B0604020202020204" pitchFamily="34" charset="0"/>
              </a:rPr>
              <a:t>='</a:t>
            </a:r>
            <a:r>
              <a:rPr lang="fr-FR" dirty="0" err="1">
                <a:solidFill>
                  <a:schemeClr val="bg1"/>
                </a:solidFill>
                <a:latin typeface="Arial" panose="020B0604020202020204" pitchFamily="34" charset="0"/>
                <a:cs typeface="Arial" panose="020B0604020202020204" pitchFamily="34" charset="0"/>
              </a:rPr>
              <a:t>english</a:t>
            </a:r>
            <a:r>
              <a:rPr lang="fr-FR" dirty="0">
                <a:solidFill>
                  <a:schemeClr val="bg1"/>
                </a:solidFill>
                <a:latin typeface="Arial" panose="020B0604020202020204" pitchFamily="34" charset="0"/>
                <a:cs typeface="Arial" panose="020B0604020202020204" pitchFamily="34" charset="0"/>
              </a:rPr>
              <a:t>', </a:t>
            </a:r>
            <a:r>
              <a:rPr lang="fr-FR" dirty="0" err="1">
                <a:solidFill>
                  <a:schemeClr val="bg1"/>
                </a:solidFill>
                <a:latin typeface="Arial" panose="020B0604020202020204" pitchFamily="34" charset="0"/>
                <a:cs typeface="Arial" panose="020B0604020202020204" pitchFamily="34" charset="0"/>
              </a:rPr>
              <a:t>max_df</a:t>
            </a:r>
            <a:r>
              <a:rPr lang="fr-FR" dirty="0">
                <a:solidFill>
                  <a:schemeClr val="bg1"/>
                </a:solidFill>
                <a:latin typeface="Arial" panose="020B0604020202020204" pitchFamily="34" charset="0"/>
                <a:cs typeface="Arial" panose="020B0604020202020204" pitchFamily="34" charset="0"/>
              </a:rPr>
              <a:t>=0.95, </a:t>
            </a:r>
            <a:r>
              <a:rPr lang="fr-FR" dirty="0" err="1">
                <a:solidFill>
                  <a:schemeClr val="bg1"/>
                </a:solidFill>
                <a:latin typeface="Arial" panose="020B0604020202020204" pitchFamily="34" charset="0"/>
                <a:cs typeface="Arial" panose="020B0604020202020204" pitchFamily="34" charset="0"/>
              </a:rPr>
              <a:t>min_df</a:t>
            </a:r>
            <a:r>
              <a:rPr lang="fr-FR" dirty="0">
                <a:solidFill>
                  <a:schemeClr val="bg1"/>
                </a:solidFill>
                <a:latin typeface="Arial" panose="020B0604020202020204" pitchFamily="34" charset="0"/>
                <a:cs typeface="Arial" panose="020B0604020202020204" pitchFamily="34" charset="0"/>
              </a:rPr>
              <a:t>=1</a:t>
            </a:r>
          </a:p>
          <a:p>
            <a:pPr algn="ctr"/>
            <a:endParaRPr lang="fr-FR" dirty="0"/>
          </a:p>
        </p:txBody>
      </p:sp>
      <p:sp>
        <p:nvSpPr>
          <p:cNvPr id="5" name="ZoneTexte 4">
            <a:extLst>
              <a:ext uri="{FF2B5EF4-FFF2-40B4-BE49-F238E27FC236}">
                <a16:creationId xmlns:a16="http://schemas.microsoft.com/office/drawing/2014/main" id="{5D7662E7-55E6-CC05-86F2-D0A322D42220}"/>
              </a:ext>
            </a:extLst>
          </p:cNvPr>
          <p:cNvSpPr txBox="1"/>
          <p:nvPr/>
        </p:nvSpPr>
        <p:spPr>
          <a:xfrm>
            <a:off x="9821158" y="3494936"/>
            <a:ext cx="1123890" cy="276999"/>
          </a:xfrm>
          <a:prstGeom prst="rect">
            <a:avLst/>
          </a:prstGeom>
          <a:noFill/>
        </p:spPr>
        <p:txBody>
          <a:bodyPr wrap="square">
            <a:spAutoFit/>
          </a:bodyPr>
          <a:lstStyle/>
          <a:p>
            <a:pPr algn="ctr"/>
            <a:r>
              <a:rPr lang="fr-FR" sz="1200" b="1" dirty="0">
                <a:solidFill>
                  <a:schemeClr val="bg1"/>
                </a:solidFill>
                <a:highlight>
                  <a:srgbClr val="FFFF00"/>
                </a:highlight>
                <a:latin typeface="Arial" panose="020B0604020202020204" pitchFamily="34" charset="0"/>
                <a:cs typeface="Arial" panose="020B0604020202020204" pitchFamily="34" charset="0"/>
              </a:rPr>
              <a:t>(1050,3667)</a:t>
            </a:r>
          </a:p>
        </p:txBody>
      </p:sp>
      <p:sp>
        <p:nvSpPr>
          <p:cNvPr id="6" name="ZoneTexte 5">
            <a:extLst>
              <a:ext uri="{FF2B5EF4-FFF2-40B4-BE49-F238E27FC236}">
                <a16:creationId xmlns:a16="http://schemas.microsoft.com/office/drawing/2014/main" id="{F990BC77-D374-1BAF-2787-3461C6399B89}"/>
              </a:ext>
            </a:extLst>
          </p:cNvPr>
          <p:cNvSpPr txBox="1"/>
          <p:nvPr/>
        </p:nvSpPr>
        <p:spPr>
          <a:xfrm>
            <a:off x="9719035" y="4194870"/>
            <a:ext cx="1123890" cy="276999"/>
          </a:xfrm>
          <a:prstGeom prst="rect">
            <a:avLst/>
          </a:prstGeom>
          <a:noFill/>
        </p:spPr>
        <p:txBody>
          <a:bodyPr wrap="square">
            <a:spAutoFit/>
          </a:bodyPr>
          <a:lstStyle/>
          <a:p>
            <a:pPr algn="ctr"/>
            <a:r>
              <a:rPr lang="fr-FR" sz="1200" b="1" dirty="0">
                <a:solidFill>
                  <a:schemeClr val="bg1"/>
                </a:solidFill>
                <a:highlight>
                  <a:srgbClr val="FFFF00"/>
                </a:highlight>
                <a:latin typeface="Arial" panose="020B0604020202020204" pitchFamily="34" charset="0"/>
                <a:cs typeface="Arial" panose="020B0604020202020204" pitchFamily="34" charset="0"/>
              </a:rPr>
              <a:t>(1050,2)</a:t>
            </a:r>
          </a:p>
        </p:txBody>
      </p:sp>
      <p:pic>
        <p:nvPicPr>
          <p:cNvPr id="3074" name="Picture 2">
            <a:extLst>
              <a:ext uri="{FF2B5EF4-FFF2-40B4-BE49-F238E27FC236}">
                <a16:creationId xmlns:a16="http://schemas.microsoft.com/office/drawing/2014/main" id="{951B1371-67E4-EAFE-7DB6-786ACE5117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47178"/>
            <a:ext cx="4759363" cy="29473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172BC2E1-1C25-9D19-86BB-1086B49EC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2207" y="3142574"/>
            <a:ext cx="4759363" cy="2962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824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57F1F66-AF54-DDE0-3D65-FAE1B6AC0633}"/>
              </a:ext>
            </a:extLst>
          </p:cNvPr>
          <p:cNvSpPr>
            <a:spLocks noGrp="1"/>
          </p:cNvSpPr>
          <p:nvPr>
            <p:ph type="sldNum" sz="quarter" idx="12"/>
          </p:nvPr>
        </p:nvSpPr>
        <p:spPr/>
        <p:txBody>
          <a:bodyPr/>
          <a:lstStyle/>
          <a:p>
            <a:fld id="{6D22F896-40B5-4ADD-8801-0D06FADFA095}" type="slidenum">
              <a:rPr lang="en-US" smtClean="0"/>
              <a:t>12</a:t>
            </a:fld>
            <a:endParaRPr lang="en-US" dirty="0"/>
          </a:p>
        </p:txBody>
      </p:sp>
      <p:sp>
        <p:nvSpPr>
          <p:cNvPr id="8" name="ZoneTexte 7">
            <a:extLst>
              <a:ext uri="{FF2B5EF4-FFF2-40B4-BE49-F238E27FC236}">
                <a16:creationId xmlns:a16="http://schemas.microsoft.com/office/drawing/2014/main" id="{991E03EB-FE78-0A0A-8423-0194447483CD}"/>
              </a:ext>
            </a:extLst>
          </p:cNvPr>
          <p:cNvSpPr txBox="1"/>
          <p:nvPr/>
        </p:nvSpPr>
        <p:spPr>
          <a:xfrm>
            <a:off x="0" y="-8299"/>
            <a:ext cx="12192000" cy="369332"/>
          </a:xfrm>
          <a:prstGeom prst="rect">
            <a:avLst/>
          </a:prstGeom>
          <a:noFill/>
        </p:spPr>
        <p:txBody>
          <a:bodyPr wrap="square">
            <a:spAutoFit/>
          </a:bodyPr>
          <a:lstStyle/>
          <a:p>
            <a:pPr marL="285750" indent="-285750">
              <a:buFont typeface="Wingdings" panose="05000000000000000000" pitchFamily="2" charset="2"/>
              <a:buChar char="q"/>
            </a:pPr>
            <a:r>
              <a:rPr lang="fr-FR" b="1" i="0" dirty="0">
                <a:solidFill>
                  <a:schemeClr val="bg1"/>
                </a:solidFill>
                <a:effectLst/>
                <a:latin typeface="Arial" panose="020B0604020202020204" pitchFamily="34" charset="0"/>
                <a:cs typeface="Arial" panose="020B0604020202020204" pitchFamily="34" charset="0"/>
              </a:rPr>
              <a:t>1.2 Méthode Tf-</a:t>
            </a:r>
            <a:r>
              <a:rPr lang="fr-FR" b="1" i="0" dirty="0" err="1">
                <a:solidFill>
                  <a:schemeClr val="bg1"/>
                </a:solidFill>
                <a:effectLst/>
                <a:latin typeface="Arial" panose="020B0604020202020204" pitchFamily="34" charset="0"/>
                <a:cs typeface="Arial" panose="020B0604020202020204" pitchFamily="34" charset="0"/>
              </a:rPr>
              <a:t>idf</a:t>
            </a:r>
            <a:r>
              <a:rPr lang="fr-FR" b="1" i="0" dirty="0">
                <a:solidFill>
                  <a:schemeClr val="bg1"/>
                </a:solidFill>
                <a:effectLst/>
                <a:latin typeface="Arial" panose="020B0604020202020204" pitchFamily="34" charset="0"/>
                <a:cs typeface="Arial" panose="020B0604020202020204" pitchFamily="34" charset="0"/>
              </a:rPr>
              <a:t> :</a:t>
            </a:r>
            <a:r>
              <a:rPr lang="fr-FR" dirty="0"/>
              <a:t> </a:t>
            </a:r>
            <a:r>
              <a:rPr lang="fr-FR" dirty="0">
                <a:solidFill>
                  <a:schemeClr val="bg1"/>
                </a:solidFill>
                <a:latin typeface="Arial" panose="020B0604020202020204" pitchFamily="34" charset="0"/>
                <a:cs typeface="Arial" panose="020B0604020202020204" pitchFamily="34" charset="0"/>
              </a:rPr>
              <a:t>L'importance d'un mot est inversement proportionnelle à sa fréquence dans les documents</a:t>
            </a:r>
            <a:r>
              <a:rPr lang="fr-FR" dirty="0">
                <a:solidFill>
                  <a:schemeClr val="bg1"/>
                </a:solidFill>
              </a:rPr>
              <a:t>.</a:t>
            </a:r>
            <a:r>
              <a:rPr lang="fr-FR" b="1" i="0" u="sng" dirty="0">
                <a:solidFill>
                  <a:schemeClr val="bg1"/>
                </a:solidFill>
                <a:effectLst/>
                <a:latin typeface="Arial" panose="020B0604020202020204" pitchFamily="34" charset="0"/>
                <a:cs typeface="Arial" panose="020B0604020202020204" pitchFamily="34" charset="0"/>
              </a:rPr>
              <a:t> </a:t>
            </a:r>
            <a:endParaRPr lang="fr-FR" u="sng" dirty="0">
              <a:solidFill>
                <a:schemeClr val="bg1"/>
              </a:solidFill>
            </a:endParaRPr>
          </a:p>
        </p:txBody>
      </p:sp>
      <p:sp>
        <p:nvSpPr>
          <p:cNvPr id="14" name="ZoneTexte 13">
            <a:extLst>
              <a:ext uri="{FF2B5EF4-FFF2-40B4-BE49-F238E27FC236}">
                <a16:creationId xmlns:a16="http://schemas.microsoft.com/office/drawing/2014/main" id="{EA068880-3274-A332-F378-90C8E636F931}"/>
              </a:ext>
            </a:extLst>
          </p:cNvPr>
          <p:cNvSpPr txBox="1"/>
          <p:nvPr/>
        </p:nvSpPr>
        <p:spPr>
          <a:xfrm>
            <a:off x="119575" y="454151"/>
            <a:ext cx="6097248" cy="1015663"/>
          </a:xfrm>
          <a:prstGeom prst="rect">
            <a:avLst/>
          </a:prstGeom>
          <a:noFill/>
        </p:spPr>
        <p:txBody>
          <a:bodyPr wrap="square">
            <a:spAutoFit/>
          </a:bodyPr>
          <a:lstStyle/>
          <a:p>
            <a:r>
              <a:rPr lang="fr-FR" sz="1500" b="1" dirty="0">
                <a:solidFill>
                  <a:schemeClr val="bg1"/>
                </a:solidFill>
                <a:latin typeface="Arial" panose="020B0604020202020204" pitchFamily="34" charset="0"/>
                <a:cs typeface="Arial" panose="020B0604020202020204" pitchFamily="34" charset="0"/>
              </a:rPr>
              <a:t>TF = </a:t>
            </a:r>
            <a:r>
              <a:rPr lang="fr-FR" sz="1500" b="1" dirty="0" err="1">
                <a:solidFill>
                  <a:schemeClr val="bg1"/>
                </a:solidFill>
                <a:latin typeface="Arial" panose="020B0604020202020204" pitchFamily="34" charset="0"/>
                <a:cs typeface="Arial" panose="020B0604020202020204" pitchFamily="34" charset="0"/>
              </a:rPr>
              <a:t>Term</a:t>
            </a:r>
            <a:r>
              <a:rPr lang="fr-FR" sz="1500" b="1" dirty="0">
                <a:solidFill>
                  <a:schemeClr val="bg1"/>
                </a:solidFill>
                <a:latin typeface="Arial" panose="020B0604020202020204" pitchFamily="34" charset="0"/>
                <a:cs typeface="Arial" panose="020B0604020202020204" pitchFamily="34" charset="0"/>
              </a:rPr>
              <a:t> Frequency </a:t>
            </a:r>
          </a:p>
          <a:p>
            <a:pPr marL="285750" indent="-285750">
              <a:buFont typeface="Wingdings" panose="05000000000000000000" pitchFamily="2" charset="2"/>
              <a:buChar char="q"/>
            </a:pPr>
            <a:r>
              <a:rPr lang="fr-FR" sz="1500" dirty="0">
                <a:solidFill>
                  <a:schemeClr val="bg1"/>
                </a:solidFill>
                <a:latin typeface="Arial" panose="020B0604020202020204" pitchFamily="34" charset="0"/>
                <a:cs typeface="Arial" panose="020B0604020202020204" pitchFamily="34" charset="0"/>
              </a:rPr>
              <a:t>Fréquence d'un mot dans un document </a:t>
            </a:r>
          </a:p>
          <a:p>
            <a:pPr marL="285750" indent="-285750">
              <a:buFont typeface="Wingdings" panose="05000000000000000000" pitchFamily="2" charset="2"/>
              <a:buChar char="q"/>
            </a:pPr>
            <a:r>
              <a:rPr lang="fr-FR" sz="1500" dirty="0">
                <a:solidFill>
                  <a:schemeClr val="bg1"/>
                </a:solidFill>
                <a:latin typeface="Arial" panose="020B0604020202020204" pitchFamily="34" charset="0"/>
                <a:cs typeface="Arial" panose="020B0604020202020204" pitchFamily="34" charset="0"/>
              </a:rPr>
              <a:t>Plus un mot apparaît fréquemment dans </a:t>
            </a:r>
          </a:p>
          <a:p>
            <a:r>
              <a:rPr lang="fr-FR" sz="1500" dirty="0">
                <a:solidFill>
                  <a:schemeClr val="bg1"/>
                </a:solidFill>
                <a:latin typeface="Arial" panose="020B0604020202020204" pitchFamily="34" charset="0"/>
                <a:cs typeface="Arial" panose="020B0604020202020204" pitchFamily="34" charset="0"/>
              </a:rPr>
              <a:t>     un document, plus il est important</a:t>
            </a:r>
          </a:p>
        </p:txBody>
      </p:sp>
      <p:sp>
        <p:nvSpPr>
          <p:cNvPr id="16" name="ZoneTexte 15">
            <a:extLst>
              <a:ext uri="{FF2B5EF4-FFF2-40B4-BE49-F238E27FC236}">
                <a16:creationId xmlns:a16="http://schemas.microsoft.com/office/drawing/2014/main" id="{E23DB6C0-D630-4F9A-A128-C33B441CE089}"/>
              </a:ext>
            </a:extLst>
          </p:cNvPr>
          <p:cNvSpPr txBox="1"/>
          <p:nvPr/>
        </p:nvSpPr>
        <p:spPr>
          <a:xfrm>
            <a:off x="4323812" y="431300"/>
            <a:ext cx="6280755" cy="1015663"/>
          </a:xfrm>
          <a:prstGeom prst="rect">
            <a:avLst/>
          </a:prstGeom>
          <a:noFill/>
        </p:spPr>
        <p:txBody>
          <a:bodyPr wrap="square">
            <a:spAutoFit/>
          </a:bodyPr>
          <a:lstStyle/>
          <a:p>
            <a:r>
              <a:rPr lang="fr-FR" sz="1500" b="1" dirty="0">
                <a:solidFill>
                  <a:schemeClr val="bg1"/>
                </a:solidFill>
                <a:latin typeface="Arial" panose="020B0604020202020204" pitchFamily="34" charset="0"/>
                <a:cs typeface="Arial" panose="020B0604020202020204" pitchFamily="34" charset="0"/>
              </a:rPr>
              <a:t>IDF = Inverse Document Frequency </a:t>
            </a:r>
          </a:p>
          <a:p>
            <a:pPr marL="285750" indent="-285750">
              <a:buFont typeface="Wingdings" panose="05000000000000000000" pitchFamily="2" charset="2"/>
              <a:buChar char="q"/>
            </a:pPr>
            <a:r>
              <a:rPr lang="fr-FR" sz="1500" dirty="0">
                <a:solidFill>
                  <a:schemeClr val="bg1"/>
                </a:solidFill>
                <a:latin typeface="Arial" panose="020B0604020202020204" pitchFamily="34" charset="0"/>
                <a:cs typeface="Arial" panose="020B0604020202020204" pitchFamily="34" charset="0"/>
              </a:rPr>
              <a:t>Mesure l'importance générale d'un mot dans l'ensemble du corpus. </a:t>
            </a:r>
          </a:p>
          <a:p>
            <a:pPr marL="285750" indent="-285750">
              <a:buFont typeface="Wingdings" panose="05000000000000000000" pitchFamily="2" charset="2"/>
              <a:buChar char="q"/>
            </a:pPr>
            <a:r>
              <a:rPr lang="fr-FR" sz="1500" dirty="0">
                <a:solidFill>
                  <a:schemeClr val="bg1"/>
                </a:solidFill>
                <a:latin typeface="Arial" panose="020B0604020202020204" pitchFamily="34" charset="0"/>
                <a:cs typeface="Arial" panose="020B0604020202020204" pitchFamily="34" charset="0"/>
              </a:rPr>
              <a:t>Les mots qui apparaissent dans de nombreux documents sont </a:t>
            </a:r>
          </a:p>
          <a:p>
            <a:r>
              <a:rPr lang="fr-FR" sz="1500" dirty="0">
                <a:solidFill>
                  <a:schemeClr val="bg1"/>
                </a:solidFill>
                <a:latin typeface="Arial" panose="020B0604020202020204" pitchFamily="34" charset="0"/>
                <a:cs typeface="Arial" panose="020B0604020202020204" pitchFamily="34" charset="0"/>
              </a:rPr>
              <a:t>       généralement moins importants pour un document particulier</a:t>
            </a:r>
          </a:p>
        </p:txBody>
      </p:sp>
      <p:sp>
        <p:nvSpPr>
          <p:cNvPr id="17" name="Rectangle 16">
            <a:extLst>
              <a:ext uri="{FF2B5EF4-FFF2-40B4-BE49-F238E27FC236}">
                <a16:creationId xmlns:a16="http://schemas.microsoft.com/office/drawing/2014/main" id="{E19E52F5-A2FC-5226-C248-6DDFB8A39EAD}"/>
              </a:ext>
            </a:extLst>
          </p:cNvPr>
          <p:cNvSpPr/>
          <p:nvPr/>
        </p:nvSpPr>
        <p:spPr>
          <a:xfrm>
            <a:off x="119575" y="6111876"/>
            <a:ext cx="2090667" cy="58394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b="1" dirty="0">
                <a:solidFill>
                  <a:schemeClr val="bg1"/>
                </a:solidFill>
                <a:latin typeface="Arial" panose="020B0604020202020204" pitchFamily="34" charset="0"/>
                <a:cs typeface="Arial" panose="020B0604020202020204" pitchFamily="34" charset="0"/>
              </a:rPr>
              <a:t>Tf-</a:t>
            </a:r>
            <a:r>
              <a:rPr lang="fr-FR" b="1" dirty="0" err="1">
                <a:solidFill>
                  <a:schemeClr val="bg1"/>
                </a:solidFill>
                <a:latin typeface="Arial" panose="020B0604020202020204" pitchFamily="34" charset="0"/>
                <a:cs typeface="Arial" panose="020B0604020202020204" pitchFamily="34" charset="0"/>
              </a:rPr>
              <a:t>idf</a:t>
            </a:r>
            <a:endParaRPr lang="fr-FR" b="1" dirty="0">
              <a:solidFill>
                <a:schemeClr val="bg1"/>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CFC7BA8B-B127-E983-F0E3-816533E543F5}"/>
              </a:ext>
            </a:extLst>
          </p:cNvPr>
          <p:cNvSpPr/>
          <p:nvPr/>
        </p:nvSpPr>
        <p:spPr>
          <a:xfrm>
            <a:off x="2253956" y="6111876"/>
            <a:ext cx="1589970" cy="58394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b="1" dirty="0">
                <a:solidFill>
                  <a:schemeClr val="bg1"/>
                </a:solidFill>
                <a:latin typeface="Arial" panose="020B0604020202020204" pitchFamily="34" charset="0"/>
                <a:cs typeface="Arial" panose="020B0604020202020204" pitchFamily="34" charset="0"/>
              </a:rPr>
              <a:t>TSNE - 2D</a:t>
            </a:r>
          </a:p>
        </p:txBody>
      </p:sp>
      <p:sp>
        <p:nvSpPr>
          <p:cNvPr id="19" name="Rectangle 18">
            <a:extLst>
              <a:ext uri="{FF2B5EF4-FFF2-40B4-BE49-F238E27FC236}">
                <a16:creationId xmlns:a16="http://schemas.microsoft.com/office/drawing/2014/main" id="{48DC43B0-3B1B-FEC0-808B-4C42C9D79868}"/>
              </a:ext>
            </a:extLst>
          </p:cNvPr>
          <p:cNvSpPr/>
          <p:nvPr/>
        </p:nvSpPr>
        <p:spPr>
          <a:xfrm>
            <a:off x="3889094" y="6119956"/>
            <a:ext cx="1459889" cy="57586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b="1" dirty="0">
                <a:solidFill>
                  <a:schemeClr val="bg1"/>
                </a:solidFill>
                <a:latin typeface="Arial" panose="020B0604020202020204" pitchFamily="34" charset="0"/>
                <a:cs typeface="Arial" panose="020B0604020202020204" pitchFamily="34" charset="0"/>
              </a:rPr>
              <a:t>K-</a:t>
            </a:r>
            <a:r>
              <a:rPr lang="fr-FR" b="1" dirty="0" err="1">
                <a:solidFill>
                  <a:schemeClr val="bg1"/>
                </a:solidFill>
                <a:latin typeface="Arial" panose="020B0604020202020204" pitchFamily="34" charset="0"/>
                <a:cs typeface="Arial" panose="020B0604020202020204" pitchFamily="34" charset="0"/>
              </a:rPr>
              <a:t>means</a:t>
            </a:r>
            <a:r>
              <a:rPr lang="fr-FR" b="1" dirty="0">
                <a:solidFill>
                  <a:schemeClr val="bg1"/>
                </a:solidFill>
                <a:latin typeface="Arial" panose="020B0604020202020204" pitchFamily="34" charset="0"/>
                <a:cs typeface="Arial" panose="020B0604020202020204" pitchFamily="34" charset="0"/>
              </a:rPr>
              <a:t> </a:t>
            </a:r>
          </a:p>
        </p:txBody>
      </p:sp>
      <p:sp>
        <p:nvSpPr>
          <p:cNvPr id="22" name="Rectangle 21">
            <a:extLst>
              <a:ext uri="{FF2B5EF4-FFF2-40B4-BE49-F238E27FC236}">
                <a16:creationId xmlns:a16="http://schemas.microsoft.com/office/drawing/2014/main" id="{893A6DC7-4CD5-48DC-F1E6-E07238735B81}"/>
              </a:ext>
            </a:extLst>
          </p:cNvPr>
          <p:cNvSpPr/>
          <p:nvPr/>
        </p:nvSpPr>
        <p:spPr>
          <a:xfrm>
            <a:off x="5394151" y="6116230"/>
            <a:ext cx="1978914" cy="57959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fr-FR" b="1" dirty="0">
                <a:solidFill>
                  <a:schemeClr val="bg1"/>
                </a:solidFill>
                <a:latin typeface="Arial" panose="020B0604020202020204" pitchFamily="34" charset="0"/>
                <a:cs typeface="Arial" panose="020B0604020202020204" pitchFamily="34" charset="0"/>
              </a:rPr>
              <a:t>Visualisation 2D</a:t>
            </a:r>
          </a:p>
        </p:txBody>
      </p:sp>
      <p:sp>
        <p:nvSpPr>
          <p:cNvPr id="23" name="Rectangle 22">
            <a:extLst>
              <a:ext uri="{FF2B5EF4-FFF2-40B4-BE49-F238E27FC236}">
                <a16:creationId xmlns:a16="http://schemas.microsoft.com/office/drawing/2014/main" id="{33D316DA-F8FE-C473-8B03-ED1488BDBEBB}"/>
              </a:ext>
            </a:extLst>
          </p:cNvPr>
          <p:cNvSpPr/>
          <p:nvPr/>
        </p:nvSpPr>
        <p:spPr>
          <a:xfrm>
            <a:off x="7478191" y="6119956"/>
            <a:ext cx="1739769" cy="57959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b="1" dirty="0">
                <a:solidFill>
                  <a:schemeClr val="bg1"/>
                </a:solidFill>
                <a:latin typeface="Arial" panose="020B0604020202020204" pitchFamily="34" charset="0"/>
                <a:cs typeface="Arial" panose="020B0604020202020204" pitchFamily="34" charset="0"/>
              </a:rPr>
              <a:t>ARI Score</a:t>
            </a:r>
          </a:p>
        </p:txBody>
      </p:sp>
      <p:sp>
        <p:nvSpPr>
          <p:cNvPr id="24" name="Rectangle : coins arrondis 23">
            <a:extLst>
              <a:ext uri="{FF2B5EF4-FFF2-40B4-BE49-F238E27FC236}">
                <a16:creationId xmlns:a16="http://schemas.microsoft.com/office/drawing/2014/main" id="{F5E37595-EBEF-C36D-9FBA-7B2F80C63482}"/>
              </a:ext>
            </a:extLst>
          </p:cNvPr>
          <p:cNvSpPr/>
          <p:nvPr/>
        </p:nvSpPr>
        <p:spPr>
          <a:xfrm>
            <a:off x="9323086" y="6104773"/>
            <a:ext cx="2472965" cy="59104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fr-FR" b="1" dirty="0">
              <a:solidFill>
                <a:schemeClr val="bg1"/>
              </a:solidFill>
              <a:latin typeface="Arial" panose="020B0604020202020204" pitchFamily="34" charset="0"/>
              <a:cs typeface="Arial" panose="020B0604020202020204" pitchFamily="34" charset="0"/>
            </a:endParaRPr>
          </a:p>
          <a:p>
            <a:pPr algn="ctr"/>
            <a:r>
              <a:rPr lang="fr-FR" b="1" dirty="0">
                <a:solidFill>
                  <a:schemeClr val="bg1"/>
                </a:solidFill>
                <a:latin typeface="Arial" panose="020B0604020202020204" pitchFamily="34" charset="0"/>
                <a:cs typeface="Arial" panose="020B0604020202020204" pitchFamily="34" charset="0"/>
              </a:rPr>
              <a:t>ARI Score = </a:t>
            </a:r>
            <a:r>
              <a:rPr lang="fr-FR" b="1" i="0" dirty="0">
                <a:solidFill>
                  <a:srgbClr val="000000"/>
                </a:solidFill>
                <a:effectLst/>
                <a:latin typeface="Arial" panose="020B0604020202020204" pitchFamily="34" charset="0"/>
                <a:cs typeface="Arial" panose="020B0604020202020204" pitchFamily="34" charset="0"/>
              </a:rPr>
              <a:t>0.5570</a:t>
            </a:r>
            <a:endParaRPr lang="fr-FR" b="1" dirty="0">
              <a:latin typeface="Arial" panose="020B0604020202020204" pitchFamily="34" charset="0"/>
              <a:cs typeface="Arial" panose="020B0604020202020204" pitchFamily="34" charset="0"/>
            </a:endParaRPr>
          </a:p>
          <a:p>
            <a:pPr algn="ctr"/>
            <a:endParaRPr lang="fr-FR" dirty="0"/>
          </a:p>
        </p:txBody>
      </p:sp>
      <p:sp>
        <p:nvSpPr>
          <p:cNvPr id="25" name="Flèche : courbe vers le bas 24">
            <a:extLst>
              <a:ext uri="{FF2B5EF4-FFF2-40B4-BE49-F238E27FC236}">
                <a16:creationId xmlns:a16="http://schemas.microsoft.com/office/drawing/2014/main" id="{E9459908-4AE1-F424-6D9C-771A0FC8258B}"/>
              </a:ext>
            </a:extLst>
          </p:cNvPr>
          <p:cNvSpPr/>
          <p:nvPr/>
        </p:nvSpPr>
        <p:spPr>
          <a:xfrm>
            <a:off x="1997806" y="5828145"/>
            <a:ext cx="486285" cy="291811"/>
          </a:xfrm>
          <a:prstGeom prst="curved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a:solidFill>
                <a:schemeClr val="tx1"/>
              </a:solidFill>
            </a:endParaRPr>
          </a:p>
        </p:txBody>
      </p:sp>
      <p:sp>
        <p:nvSpPr>
          <p:cNvPr id="26" name="Flèche : courbe vers le bas 25">
            <a:extLst>
              <a:ext uri="{FF2B5EF4-FFF2-40B4-BE49-F238E27FC236}">
                <a16:creationId xmlns:a16="http://schemas.microsoft.com/office/drawing/2014/main" id="{D574E34F-5401-215E-A4C9-50CEEDFFB92F}"/>
              </a:ext>
            </a:extLst>
          </p:cNvPr>
          <p:cNvSpPr/>
          <p:nvPr/>
        </p:nvSpPr>
        <p:spPr>
          <a:xfrm>
            <a:off x="3686754" y="5823471"/>
            <a:ext cx="486285" cy="291811"/>
          </a:xfrm>
          <a:prstGeom prst="curved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a:solidFill>
                <a:schemeClr val="tx1"/>
              </a:solidFill>
            </a:endParaRPr>
          </a:p>
        </p:txBody>
      </p:sp>
      <p:sp>
        <p:nvSpPr>
          <p:cNvPr id="27" name="Flèche : courbe vers le bas 26">
            <a:extLst>
              <a:ext uri="{FF2B5EF4-FFF2-40B4-BE49-F238E27FC236}">
                <a16:creationId xmlns:a16="http://schemas.microsoft.com/office/drawing/2014/main" id="{7125A9DE-C043-4173-6A00-53D623C9A64B}"/>
              </a:ext>
            </a:extLst>
          </p:cNvPr>
          <p:cNvSpPr/>
          <p:nvPr/>
        </p:nvSpPr>
        <p:spPr>
          <a:xfrm>
            <a:off x="5151008" y="5812962"/>
            <a:ext cx="486285" cy="291811"/>
          </a:xfrm>
          <a:prstGeom prst="curved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a:solidFill>
                <a:schemeClr val="tx1"/>
              </a:solidFill>
            </a:endParaRPr>
          </a:p>
        </p:txBody>
      </p:sp>
      <p:sp>
        <p:nvSpPr>
          <p:cNvPr id="28" name="Flèche : courbe vers le bas 27">
            <a:extLst>
              <a:ext uri="{FF2B5EF4-FFF2-40B4-BE49-F238E27FC236}">
                <a16:creationId xmlns:a16="http://schemas.microsoft.com/office/drawing/2014/main" id="{D822654C-3295-7C3A-16CF-242DD0E983E8}"/>
              </a:ext>
            </a:extLst>
          </p:cNvPr>
          <p:cNvSpPr/>
          <p:nvPr/>
        </p:nvSpPr>
        <p:spPr>
          <a:xfrm>
            <a:off x="7235048" y="5812961"/>
            <a:ext cx="486285" cy="291811"/>
          </a:xfrm>
          <a:prstGeom prst="curved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a:solidFill>
                <a:schemeClr val="tx1"/>
              </a:solidFill>
            </a:endParaRPr>
          </a:p>
        </p:txBody>
      </p:sp>
      <p:sp>
        <p:nvSpPr>
          <p:cNvPr id="29" name="Flèche : courbe vers le bas 28">
            <a:extLst>
              <a:ext uri="{FF2B5EF4-FFF2-40B4-BE49-F238E27FC236}">
                <a16:creationId xmlns:a16="http://schemas.microsoft.com/office/drawing/2014/main" id="{67BC7ED2-B962-559B-F905-CC2B88590C24}"/>
              </a:ext>
            </a:extLst>
          </p:cNvPr>
          <p:cNvSpPr/>
          <p:nvPr/>
        </p:nvSpPr>
        <p:spPr>
          <a:xfrm>
            <a:off x="9033340" y="5828145"/>
            <a:ext cx="486285" cy="291811"/>
          </a:xfrm>
          <a:prstGeom prst="curved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a:solidFill>
                <a:schemeClr val="tx1"/>
              </a:solidFill>
            </a:endParaRPr>
          </a:p>
        </p:txBody>
      </p:sp>
      <p:sp>
        <p:nvSpPr>
          <p:cNvPr id="4" name="ZoneTexte 3">
            <a:extLst>
              <a:ext uri="{FF2B5EF4-FFF2-40B4-BE49-F238E27FC236}">
                <a16:creationId xmlns:a16="http://schemas.microsoft.com/office/drawing/2014/main" id="{BC5D604A-AE03-67FF-B82A-0E8AE595B6A2}"/>
              </a:ext>
            </a:extLst>
          </p:cNvPr>
          <p:cNvSpPr txBox="1"/>
          <p:nvPr/>
        </p:nvSpPr>
        <p:spPr>
          <a:xfrm>
            <a:off x="1622995" y="5632171"/>
            <a:ext cx="1123890" cy="276999"/>
          </a:xfrm>
          <a:prstGeom prst="rect">
            <a:avLst/>
          </a:prstGeom>
          <a:noFill/>
        </p:spPr>
        <p:txBody>
          <a:bodyPr wrap="square">
            <a:spAutoFit/>
          </a:bodyPr>
          <a:lstStyle/>
          <a:p>
            <a:pPr algn="ctr"/>
            <a:r>
              <a:rPr lang="fr-FR" sz="1200" b="1" dirty="0">
                <a:solidFill>
                  <a:schemeClr val="bg1"/>
                </a:solidFill>
                <a:highlight>
                  <a:srgbClr val="FFFF00"/>
                </a:highlight>
                <a:latin typeface="Arial" panose="020B0604020202020204" pitchFamily="34" charset="0"/>
                <a:cs typeface="Arial" panose="020B0604020202020204" pitchFamily="34" charset="0"/>
              </a:rPr>
              <a:t>(1050,3667)</a:t>
            </a:r>
          </a:p>
        </p:txBody>
      </p:sp>
      <p:sp>
        <p:nvSpPr>
          <p:cNvPr id="5" name="ZoneTexte 4">
            <a:extLst>
              <a:ext uri="{FF2B5EF4-FFF2-40B4-BE49-F238E27FC236}">
                <a16:creationId xmlns:a16="http://schemas.microsoft.com/office/drawing/2014/main" id="{FE5C5EBA-77F2-9CF3-30AD-8D7EB8614FD4}"/>
              </a:ext>
            </a:extLst>
          </p:cNvPr>
          <p:cNvSpPr txBox="1"/>
          <p:nvPr/>
        </p:nvSpPr>
        <p:spPr>
          <a:xfrm>
            <a:off x="3305131" y="5584811"/>
            <a:ext cx="1123890" cy="276999"/>
          </a:xfrm>
          <a:prstGeom prst="rect">
            <a:avLst/>
          </a:prstGeom>
          <a:noFill/>
        </p:spPr>
        <p:txBody>
          <a:bodyPr wrap="square">
            <a:spAutoFit/>
          </a:bodyPr>
          <a:lstStyle/>
          <a:p>
            <a:pPr algn="ctr"/>
            <a:r>
              <a:rPr lang="fr-FR" sz="1200" b="1" dirty="0">
                <a:solidFill>
                  <a:schemeClr val="bg1"/>
                </a:solidFill>
                <a:highlight>
                  <a:srgbClr val="FFFF00"/>
                </a:highlight>
                <a:latin typeface="Arial" panose="020B0604020202020204" pitchFamily="34" charset="0"/>
                <a:cs typeface="Arial" panose="020B0604020202020204" pitchFamily="34" charset="0"/>
              </a:rPr>
              <a:t>(1050,2)</a:t>
            </a:r>
          </a:p>
        </p:txBody>
      </p:sp>
      <p:pic>
        <p:nvPicPr>
          <p:cNvPr id="4098" name="Picture 2">
            <a:extLst>
              <a:ext uri="{FF2B5EF4-FFF2-40B4-BE49-F238E27FC236}">
                <a16:creationId xmlns:a16="http://schemas.microsoft.com/office/drawing/2014/main" id="{68BC1398-A519-2742-13B2-2DBE94E35E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16" y="1602102"/>
            <a:ext cx="7063683" cy="402854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F9CA2D76-EAF4-176D-46D5-96FE016B4E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5048" y="1594391"/>
            <a:ext cx="4755406" cy="4036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9766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EF15BD5-1E20-E05D-8F24-A952BF806763}"/>
              </a:ext>
            </a:extLst>
          </p:cNvPr>
          <p:cNvSpPr>
            <a:spLocks noGrp="1"/>
          </p:cNvSpPr>
          <p:nvPr>
            <p:ph type="sldNum" sz="quarter" idx="12"/>
          </p:nvPr>
        </p:nvSpPr>
        <p:spPr/>
        <p:txBody>
          <a:bodyPr/>
          <a:lstStyle/>
          <a:p>
            <a:fld id="{6D22F896-40B5-4ADD-8801-0D06FADFA095}" type="slidenum">
              <a:rPr lang="en-US" smtClean="0"/>
              <a:t>13</a:t>
            </a:fld>
            <a:endParaRPr lang="en-US" dirty="0"/>
          </a:p>
        </p:txBody>
      </p:sp>
      <p:sp>
        <p:nvSpPr>
          <p:cNvPr id="4" name="ZoneTexte 3">
            <a:extLst>
              <a:ext uri="{FF2B5EF4-FFF2-40B4-BE49-F238E27FC236}">
                <a16:creationId xmlns:a16="http://schemas.microsoft.com/office/drawing/2014/main" id="{3BE5D1E1-B689-40D1-B427-05A456C04EEE}"/>
              </a:ext>
            </a:extLst>
          </p:cNvPr>
          <p:cNvSpPr txBox="1"/>
          <p:nvPr/>
        </p:nvSpPr>
        <p:spPr>
          <a:xfrm>
            <a:off x="0" y="97042"/>
            <a:ext cx="6096000" cy="369332"/>
          </a:xfrm>
          <a:prstGeom prst="rect">
            <a:avLst/>
          </a:prstGeom>
          <a:noFill/>
        </p:spPr>
        <p:txBody>
          <a:bodyPr wrap="square">
            <a:spAutoFit/>
          </a:bodyPr>
          <a:lstStyle/>
          <a:p>
            <a:pPr marL="285750" indent="-285750" algn="l">
              <a:buFont typeface="Wingdings" panose="05000000000000000000" pitchFamily="2" charset="2"/>
              <a:buChar char="q"/>
            </a:pPr>
            <a:r>
              <a:rPr lang="fr-FR" b="1" i="0" dirty="0">
                <a:solidFill>
                  <a:srgbClr val="000000"/>
                </a:solidFill>
                <a:effectLst/>
                <a:latin typeface="Arial" panose="020B0604020202020204" pitchFamily="34" charset="0"/>
                <a:cs typeface="Arial" panose="020B0604020202020204" pitchFamily="34" charset="0"/>
              </a:rPr>
              <a:t>2. Word/sentence </a:t>
            </a:r>
            <a:r>
              <a:rPr lang="fr-FR" b="1" i="0" dirty="0" err="1">
                <a:solidFill>
                  <a:srgbClr val="000000"/>
                </a:solidFill>
                <a:effectLst/>
                <a:latin typeface="Arial" panose="020B0604020202020204" pitchFamily="34" charset="0"/>
                <a:cs typeface="Arial" panose="020B0604020202020204" pitchFamily="34" charset="0"/>
              </a:rPr>
              <a:t>embedding</a:t>
            </a:r>
            <a:endParaRPr lang="fr-FR" b="1" i="0" dirty="0">
              <a:solidFill>
                <a:srgbClr val="000000"/>
              </a:solidFill>
              <a:effectLst/>
              <a:latin typeface="Arial" panose="020B0604020202020204" pitchFamily="34" charset="0"/>
              <a:cs typeface="Arial" panose="020B0604020202020204" pitchFamily="34" charset="0"/>
            </a:endParaRPr>
          </a:p>
        </p:txBody>
      </p:sp>
      <p:sp>
        <p:nvSpPr>
          <p:cNvPr id="7" name="ZoneTexte 6">
            <a:extLst>
              <a:ext uri="{FF2B5EF4-FFF2-40B4-BE49-F238E27FC236}">
                <a16:creationId xmlns:a16="http://schemas.microsoft.com/office/drawing/2014/main" id="{ADF677B0-D1CC-7BA7-89DC-BA64E62A250A}"/>
              </a:ext>
            </a:extLst>
          </p:cNvPr>
          <p:cNvSpPr txBox="1"/>
          <p:nvPr/>
        </p:nvSpPr>
        <p:spPr>
          <a:xfrm>
            <a:off x="308394" y="552413"/>
            <a:ext cx="10200675" cy="646331"/>
          </a:xfrm>
          <a:prstGeom prst="rect">
            <a:avLst/>
          </a:prstGeom>
          <a:noFill/>
        </p:spPr>
        <p:txBody>
          <a:bodyPr wrap="square">
            <a:spAutoFit/>
          </a:bodyPr>
          <a:lstStyle/>
          <a:p>
            <a:pPr marL="285750" indent="-285750">
              <a:buFont typeface="Wingdings" panose="05000000000000000000" pitchFamily="2" charset="2"/>
              <a:buChar char="q"/>
            </a:pPr>
            <a:r>
              <a:rPr lang="fr-FR" b="1" dirty="0">
                <a:solidFill>
                  <a:schemeClr val="bg1"/>
                </a:solidFill>
                <a:latin typeface="Arial" panose="020B0604020202020204" pitchFamily="34" charset="0"/>
                <a:cs typeface="Arial" panose="020B0604020202020204" pitchFamily="34" charset="0"/>
              </a:rPr>
              <a:t>2.1 Word2Vec:</a:t>
            </a:r>
            <a:r>
              <a:rPr lang="fr-FR" sz="1800" dirty="0">
                <a:solidFill>
                  <a:schemeClr val="bg1"/>
                </a:solidFill>
              </a:rPr>
              <a:t> réseau neuronal pour prédire les mots cibles dans les phrases et prend le coefficient de la dernière couche du réseau neuronal comme éléments du vecteur de mots</a:t>
            </a:r>
            <a:endParaRPr lang="fr-FR" dirty="0">
              <a:solidFill>
                <a:schemeClr val="bg1"/>
              </a:solidFill>
              <a:latin typeface="Arial" panose="020B0604020202020204" pitchFamily="34" charset="0"/>
              <a:cs typeface="Arial" panose="020B0604020202020204" pitchFamily="34" charset="0"/>
            </a:endParaRPr>
          </a:p>
        </p:txBody>
      </p:sp>
      <p:sp>
        <p:nvSpPr>
          <p:cNvPr id="9" name="ZoneTexte 8">
            <a:extLst>
              <a:ext uri="{FF2B5EF4-FFF2-40B4-BE49-F238E27FC236}">
                <a16:creationId xmlns:a16="http://schemas.microsoft.com/office/drawing/2014/main" id="{8B50B94C-C59D-8692-0BEF-EB33395F247E}"/>
              </a:ext>
            </a:extLst>
          </p:cNvPr>
          <p:cNvSpPr txBox="1"/>
          <p:nvPr/>
        </p:nvSpPr>
        <p:spPr>
          <a:xfrm>
            <a:off x="707751" y="1206426"/>
            <a:ext cx="7610763" cy="1077218"/>
          </a:xfrm>
          <a:prstGeom prst="rect">
            <a:avLst/>
          </a:prstGeom>
          <a:noFill/>
        </p:spPr>
        <p:txBody>
          <a:bodyPr wrap="square">
            <a:spAutoFit/>
          </a:bodyPr>
          <a:lstStyle/>
          <a:p>
            <a:pPr marL="285750" indent="-285750">
              <a:buFont typeface="Wingdings" panose="05000000000000000000" pitchFamily="2" charset="2"/>
              <a:buChar char="q"/>
            </a:pPr>
            <a:r>
              <a:rPr lang="fr-FR" sz="1600" dirty="0">
                <a:solidFill>
                  <a:schemeClr val="bg1"/>
                </a:solidFill>
                <a:latin typeface="Arial" panose="020B0604020202020204" pitchFamily="34" charset="0"/>
                <a:cs typeface="Arial" panose="020B0604020202020204" pitchFamily="34" charset="0"/>
              </a:rPr>
              <a:t>Technique par plongement de mot. Chaque mot est représenté par un vecteur</a:t>
            </a:r>
            <a:endParaRPr lang="fr-FR" sz="1500" dirty="0">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fr-FR" sz="1500" dirty="0">
                <a:solidFill>
                  <a:schemeClr val="bg1"/>
                </a:solidFill>
                <a:latin typeface="Arial" panose="020B0604020202020204" pitchFamily="34" charset="0"/>
                <a:cs typeface="Arial" panose="020B0604020202020204" pitchFamily="34" charset="0"/>
              </a:rPr>
              <a:t>Générer une représentation vectorielle distribuée de longueur fixe .</a:t>
            </a:r>
          </a:p>
          <a:p>
            <a:pPr marL="285750" indent="-285750">
              <a:buFont typeface="Wingdings" panose="05000000000000000000" pitchFamily="2" charset="2"/>
              <a:buChar char="q"/>
            </a:pPr>
            <a:r>
              <a:rPr lang="fr-FR" sz="1500" dirty="0">
                <a:solidFill>
                  <a:schemeClr val="bg1"/>
                </a:solidFill>
              </a:rPr>
              <a:t> </a:t>
            </a:r>
            <a:r>
              <a:rPr lang="fr-FR" sz="1500" dirty="0" err="1">
                <a:solidFill>
                  <a:schemeClr val="bg1"/>
                </a:solidFill>
              </a:rPr>
              <a:t>Embedding</a:t>
            </a:r>
            <a:r>
              <a:rPr lang="fr-FR" sz="1500" dirty="0">
                <a:solidFill>
                  <a:schemeClr val="bg1"/>
                </a:solidFill>
              </a:rPr>
              <a:t> matrix: (3748, 300)</a:t>
            </a:r>
          </a:p>
          <a:p>
            <a:pPr marL="285750" indent="-285750">
              <a:buFont typeface="Wingdings" panose="05000000000000000000" pitchFamily="2" charset="2"/>
              <a:buChar char="q"/>
            </a:pPr>
            <a:endParaRPr lang="fr-FR" dirty="0">
              <a:solidFill>
                <a:schemeClr val="bg1"/>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56935AFC-14A8-516E-8846-283A94A81550}"/>
              </a:ext>
            </a:extLst>
          </p:cNvPr>
          <p:cNvSpPr/>
          <p:nvPr/>
        </p:nvSpPr>
        <p:spPr>
          <a:xfrm>
            <a:off x="34765" y="6167373"/>
            <a:ext cx="1375850" cy="58394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b="1" dirty="0">
                <a:solidFill>
                  <a:schemeClr val="bg1"/>
                </a:solidFill>
                <a:latin typeface="Arial" panose="020B0604020202020204" pitchFamily="34" charset="0"/>
                <a:cs typeface="Arial" panose="020B0604020202020204" pitchFamily="34" charset="0"/>
              </a:rPr>
              <a:t>Word2Vec</a:t>
            </a:r>
          </a:p>
        </p:txBody>
      </p:sp>
      <p:sp>
        <p:nvSpPr>
          <p:cNvPr id="11" name="Rectangle 10">
            <a:extLst>
              <a:ext uri="{FF2B5EF4-FFF2-40B4-BE49-F238E27FC236}">
                <a16:creationId xmlns:a16="http://schemas.microsoft.com/office/drawing/2014/main" id="{F88D299C-050B-C086-154F-57347EB43414}"/>
              </a:ext>
            </a:extLst>
          </p:cNvPr>
          <p:cNvSpPr/>
          <p:nvPr/>
        </p:nvSpPr>
        <p:spPr>
          <a:xfrm>
            <a:off x="2991659" y="6184133"/>
            <a:ext cx="1459889" cy="58394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b="1" dirty="0">
                <a:solidFill>
                  <a:schemeClr val="bg1"/>
                </a:solidFill>
                <a:latin typeface="Arial" panose="020B0604020202020204" pitchFamily="34" charset="0"/>
                <a:cs typeface="Arial" panose="020B0604020202020204" pitchFamily="34" charset="0"/>
              </a:rPr>
              <a:t>TSNE - 2D</a:t>
            </a:r>
          </a:p>
        </p:txBody>
      </p:sp>
      <p:sp>
        <p:nvSpPr>
          <p:cNvPr id="12" name="Rectangle 11">
            <a:extLst>
              <a:ext uri="{FF2B5EF4-FFF2-40B4-BE49-F238E27FC236}">
                <a16:creationId xmlns:a16="http://schemas.microsoft.com/office/drawing/2014/main" id="{C705D9E8-3DC1-CD6C-89AA-5978E3F18A40}"/>
              </a:ext>
            </a:extLst>
          </p:cNvPr>
          <p:cNvSpPr/>
          <p:nvPr/>
        </p:nvSpPr>
        <p:spPr>
          <a:xfrm>
            <a:off x="4513133" y="6196221"/>
            <a:ext cx="1415283" cy="57586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b="1" dirty="0">
                <a:solidFill>
                  <a:schemeClr val="bg1"/>
                </a:solidFill>
                <a:latin typeface="Arial" panose="020B0604020202020204" pitchFamily="34" charset="0"/>
                <a:cs typeface="Arial" panose="020B0604020202020204" pitchFamily="34" charset="0"/>
              </a:rPr>
              <a:t>K-</a:t>
            </a:r>
            <a:r>
              <a:rPr lang="fr-FR" b="1" dirty="0" err="1">
                <a:solidFill>
                  <a:schemeClr val="bg1"/>
                </a:solidFill>
                <a:latin typeface="Arial" panose="020B0604020202020204" pitchFamily="34" charset="0"/>
                <a:cs typeface="Arial" panose="020B0604020202020204" pitchFamily="34" charset="0"/>
              </a:rPr>
              <a:t>means</a:t>
            </a:r>
            <a:r>
              <a:rPr lang="fr-FR" b="1" dirty="0">
                <a:solidFill>
                  <a:schemeClr val="bg1"/>
                </a:solidFill>
                <a:latin typeface="Arial" panose="020B0604020202020204" pitchFamily="34" charset="0"/>
                <a:cs typeface="Arial" panose="020B0604020202020204" pitchFamily="34" charset="0"/>
              </a:rPr>
              <a:t> </a:t>
            </a:r>
          </a:p>
        </p:txBody>
      </p:sp>
      <p:sp>
        <p:nvSpPr>
          <p:cNvPr id="13" name="Rectangle 12">
            <a:extLst>
              <a:ext uri="{FF2B5EF4-FFF2-40B4-BE49-F238E27FC236}">
                <a16:creationId xmlns:a16="http://schemas.microsoft.com/office/drawing/2014/main" id="{8C5E22FA-9108-0966-986D-DB335E626A26}"/>
              </a:ext>
            </a:extLst>
          </p:cNvPr>
          <p:cNvSpPr/>
          <p:nvPr/>
        </p:nvSpPr>
        <p:spPr>
          <a:xfrm>
            <a:off x="5998212" y="6194358"/>
            <a:ext cx="1978914" cy="57959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fr-FR" b="1" dirty="0">
                <a:solidFill>
                  <a:schemeClr val="bg1"/>
                </a:solidFill>
                <a:latin typeface="Arial" panose="020B0604020202020204" pitchFamily="34" charset="0"/>
                <a:cs typeface="Arial" panose="020B0604020202020204" pitchFamily="34" charset="0"/>
              </a:rPr>
              <a:t>Visualisation 2D</a:t>
            </a:r>
          </a:p>
        </p:txBody>
      </p:sp>
      <p:sp>
        <p:nvSpPr>
          <p:cNvPr id="14" name="Rectangle 13">
            <a:extLst>
              <a:ext uri="{FF2B5EF4-FFF2-40B4-BE49-F238E27FC236}">
                <a16:creationId xmlns:a16="http://schemas.microsoft.com/office/drawing/2014/main" id="{D440A18A-0287-8B03-3C13-04D2011970EE}"/>
              </a:ext>
            </a:extLst>
          </p:cNvPr>
          <p:cNvSpPr/>
          <p:nvPr/>
        </p:nvSpPr>
        <p:spPr>
          <a:xfrm>
            <a:off x="8055255" y="6194358"/>
            <a:ext cx="1543835" cy="57959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b="1" dirty="0">
                <a:solidFill>
                  <a:schemeClr val="bg1"/>
                </a:solidFill>
                <a:latin typeface="Arial" panose="020B0604020202020204" pitchFamily="34" charset="0"/>
                <a:cs typeface="Arial" panose="020B0604020202020204" pitchFamily="34" charset="0"/>
              </a:rPr>
              <a:t>ARI Score</a:t>
            </a:r>
          </a:p>
        </p:txBody>
      </p:sp>
      <p:sp>
        <p:nvSpPr>
          <p:cNvPr id="15" name="Rectangle : coins arrondis 14">
            <a:extLst>
              <a:ext uri="{FF2B5EF4-FFF2-40B4-BE49-F238E27FC236}">
                <a16:creationId xmlns:a16="http://schemas.microsoft.com/office/drawing/2014/main" id="{3DCB76BC-E98F-4BF3-E248-EDF0DE5D44C8}"/>
              </a:ext>
            </a:extLst>
          </p:cNvPr>
          <p:cNvSpPr/>
          <p:nvPr/>
        </p:nvSpPr>
        <p:spPr>
          <a:xfrm>
            <a:off x="9638154" y="6204502"/>
            <a:ext cx="2433702" cy="59104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fr-FR" sz="2000" b="1" dirty="0">
              <a:solidFill>
                <a:schemeClr val="bg1"/>
              </a:solidFill>
              <a:latin typeface="Arial" panose="020B0604020202020204" pitchFamily="34" charset="0"/>
              <a:cs typeface="Arial" panose="020B0604020202020204" pitchFamily="34" charset="0"/>
            </a:endParaRPr>
          </a:p>
          <a:p>
            <a:pPr algn="ctr"/>
            <a:r>
              <a:rPr lang="fr-FR" sz="2000" b="1" dirty="0">
                <a:solidFill>
                  <a:schemeClr val="bg1"/>
                </a:solidFill>
                <a:latin typeface="Arial" panose="020B0604020202020204" pitchFamily="34" charset="0"/>
                <a:cs typeface="Arial" panose="020B0604020202020204" pitchFamily="34" charset="0"/>
              </a:rPr>
              <a:t>A</a:t>
            </a:r>
            <a:r>
              <a:rPr lang="fr-FR" b="1" dirty="0">
                <a:solidFill>
                  <a:schemeClr val="bg1"/>
                </a:solidFill>
                <a:latin typeface="Arial" panose="020B0604020202020204" pitchFamily="34" charset="0"/>
                <a:cs typeface="Arial" panose="020B0604020202020204" pitchFamily="34" charset="0"/>
              </a:rPr>
              <a:t>RI Score = 0.3863</a:t>
            </a:r>
            <a:endParaRPr lang="fr-FR" b="1" dirty="0">
              <a:latin typeface="Arial" panose="020B0604020202020204" pitchFamily="34" charset="0"/>
              <a:cs typeface="Arial" panose="020B0604020202020204" pitchFamily="34" charset="0"/>
            </a:endParaRPr>
          </a:p>
          <a:p>
            <a:pPr algn="ctr"/>
            <a:endParaRPr lang="fr-FR" dirty="0"/>
          </a:p>
        </p:txBody>
      </p:sp>
      <p:sp>
        <p:nvSpPr>
          <p:cNvPr id="16" name="Flèche : courbe vers le bas 15">
            <a:extLst>
              <a:ext uri="{FF2B5EF4-FFF2-40B4-BE49-F238E27FC236}">
                <a16:creationId xmlns:a16="http://schemas.microsoft.com/office/drawing/2014/main" id="{A264C420-7ECA-9FDD-7099-1BF3B3FA24AE}"/>
              </a:ext>
            </a:extLst>
          </p:cNvPr>
          <p:cNvSpPr/>
          <p:nvPr/>
        </p:nvSpPr>
        <p:spPr>
          <a:xfrm>
            <a:off x="1196234" y="5884640"/>
            <a:ext cx="486285" cy="291811"/>
          </a:xfrm>
          <a:prstGeom prst="curved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a:solidFill>
                <a:schemeClr val="tx1"/>
              </a:solidFill>
            </a:endParaRPr>
          </a:p>
        </p:txBody>
      </p:sp>
      <p:sp>
        <p:nvSpPr>
          <p:cNvPr id="17" name="Flèche : courbe vers le bas 16">
            <a:extLst>
              <a:ext uri="{FF2B5EF4-FFF2-40B4-BE49-F238E27FC236}">
                <a16:creationId xmlns:a16="http://schemas.microsoft.com/office/drawing/2014/main" id="{EA0857E3-0A6C-10D5-225E-CD37F8958B6E}"/>
              </a:ext>
            </a:extLst>
          </p:cNvPr>
          <p:cNvSpPr/>
          <p:nvPr/>
        </p:nvSpPr>
        <p:spPr>
          <a:xfrm>
            <a:off x="2729619" y="5884640"/>
            <a:ext cx="486285" cy="291811"/>
          </a:xfrm>
          <a:prstGeom prst="curved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a:solidFill>
                <a:schemeClr val="tx1"/>
              </a:solidFill>
            </a:endParaRPr>
          </a:p>
        </p:txBody>
      </p:sp>
      <p:sp>
        <p:nvSpPr>
          <p:cNvPr id="18" name="Flèche : courbe vers le bas 17">
            <a:extLst>
              <a:ext uri="{FF2B5EF4-FFF2-40B4-BE49-F238E27FC236}">
                <a16:creationId xmlns:a16="http://schemas.microsoft.com/office/drawing/2014/main" id="{4AF22AB9-5ECF-AAFC-2EDF-FC4771EFFF7A}"/>
              </a:ext>
            </a:extLst>
          </p:cNvPr>
          <p:cNvSpPr/>
          <p:nvPr/>
        </p:nvSpPr>
        <p:spPr>
          <a:xfrm>
            <a:off x="4208405" y="5912691"/>
            <a:ext cx="486285" cy="291811"/>
          </a:xfrm>
          <a:prstGeom prst="curved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a:solidFill>
                <a:schemeClr val="tx1"/>
              </a:solidFill>
            </a:endParaRPr>
          </a:p>
        </p:txBody>
      </p:sp>
      <p:sp>
        <p:nvSpPr>
          <p:cNvPr id="19" name="Flèche : courbe vers le bas 18">
            <a:extLst>
              <a:ext uri="{FF2B5EF4-FFF2-40B4-BE49-F238E27FC236}">
                <a16:creationId xmlns:a16="http://schemas.microsoft.com/office/drawing/2014/main" id="{6529F478-0672-B654-2687-CD17A189BA16}"/>
              </a:ext>
            </a:extLst>
          </p:cNvPr>
          <p:cNvSpPr/>
          <p:nvPr/>
        </p:nvSpPr>
        <p:spPr>
          <a:xfrm>
            <a:off x="5694184" y="5902977"/>
            <a:ext cx="486285" cy="291811"/>
          </a:xfrm>
          <a:prstGeom prst="curved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a:solidFill>
                <a:schemeClr val="tx1"/>
              </a:solidFill>
            </a:endParaRPr>
          </a:p>
        </p:txBody>
      </p:sp>
      <p:sp>
        <p:nvSpPr>
          <p:cNvPr id="20" name="Flèche : courbe vers le bas 19">
            <a:extLst>
              <a:ext uri="{FF2B5EF4-FFF2-40B4-BE49-F238E27FC236}">
                <a16:creationId xmlns:a16="http://schemas.microsoft.com/office/drawing/2014/main" id="{8CAE18D0-FB59-CF67-00DD-128985E3003F}"/>
              </a:ext>
            </a:extLst>
          </p:cNvPr>
          <p:cNvSpPr/>
          <p:nvPr/>
        </p:nvSpPr>
        <p:spPr>
          <a:xfrm>
            <a:off x="7733983" y="5902547"/>
            <a:ext cx="486285" cy="291811"/>
          </a:xfrm>
          <a:prstGeom prst="curved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a:solidFill>
                <a:schemeClr val="tx1"/>
              </a:solidFill>
            </a:endParaRPr>
          </a:p>
        </p:txBody>
      </p:sp>
      <p:sp>
        <p:nvSpPr>
          <p:cNvPr id="24" name="Rectangle 23">
            <a:extLst>
              <a:ext uri="{FF2B5EF4-FFF2-40B4-BE49-F238E27FC236}">
                <a16:creationId xmlns:a16="http://schemas.microsoft.com/office/drawing/2014/main" id="{A36F5617-B7C6-164E-D4AF-55FC765FEE49}"/>
              </a:ext>
            </a:extLst>
          </p:cNvPr>
          <p:cNvSpPr/>
          <p:nvPr/>
        </p:nvSpPr>
        <p:spPr>
          <a:xfrm>
            <a:off x="1470408" y="6184133"/>
            <a:ext cx="1415283" cy="58394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b="1" dirty="0">
                <a:solidFill>
                  <a:schemeClr val="bg1"/>
                </a:solidFill>
                <a:latin typeface="Arial" panose="020B0604020202020204" pitchFamily="34" charset="0"/>
                <a:cs typeface="Arial" panose="020B0604020202020204" pitchFamily="34" charset="0"/>
              </a:rPr>
              <a:t>PCA(0,99) </a:t>
            </a:r>
          </a:p>
        </p:txBody>
      </p:sp>
      <p:sp>
        <p:nvSpPr>
          <p:cNvPr id="25" name="Flèche : courbe vers le bas 24">
            <a:extLst>
              <a:ext uri="{FF2B5EF4-FFF2-40B4-BE49-F238E27FC236}">
                <a16:creationId xmlns:a16="http://schemas.microsoft.com/office/drawing/2014/main" id="{754E69B5-D88B-B820-0D39-457D1DFBA70C}"/>
              </a:ext>
            </a:extLst>
          </p:cNvPr>
          <p:cNvSpPr/>
          <p:nvPr/>
        </p:nvSpPr>
        <p:spPr>
          <a:xfrm>
            <a:off x="9395012" y="5902547"/>
            <a:ext cx="486285" cy="291811"/>
          </a:xfrm>
          <a:prstGeom prst="curved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a:solidFill>
                <a:schemeClr val="tx1"/>
              </a:solidFill>
            </a:endParaRPr>
          </a:p>
        </p:txBody>
      </p:sp>
      <p:sp>
        <p:nvSpPr>
          <p:cNvPr id="3" name="ZoneTexte 2">
            <a:extLst>
              <a:ext uri="{FF2B5EF4-FFF2-40B4-BE49-F238E27FC236}">
                <a16:creationId xmlns:a16="http://schemas.microsoft.com/office/drawing/2014/main" id="{488A66BD-0B2A-3AAA-AC03-DCA9720DFC55}"/>
              </a:ext>
            </a:extLst>
          </p:cNvPr>
          <p:cNvSpPr txBox="1"/>
          <p:nvPr/>
        </p:nvSpPr>
        <p:spPr>
          <a:xfrm>
            <a:off x="933948" y="5623705"/>
            <a:ext cx="1123890" cy="276999"/>
          </a:xfrm>
          <a:prstGeom prst="rect">
            <a:avLst/>
          </a:prstGeom>
          <a:noFill/>
        </p:spPr>
        <p:txBody>
          <a:bodyPr wrap="square">
            <a:spAutoFit/>
          </a:bodyPr>
          <a:lstStyle/>
          <a:p>
            <a:pPr algn="ctr"/>
            <a:r>
              <a:rPr lang="fr-FR" sz="1200" b="1" dirty="0">
                <a:solidFill>
                  <a:schemeClr val="bg1"/>
                </a:solidFill>
                <a:highlight>
                  <a:srgbClr val="FFFF00"/>
                </a:highlight>
                <a:latin typeface="Arial" panose="020B0604020202020204" pitchFamily="34" charset="0"/>
                <a:cs typeface="Arial" panose="020B0604020202020204" pitchFamily="34" charset="0"/>
              </a:rPr>
              <a:t>(1050,300)</a:t>
            </a:r>
          </a:p>
        </p:txBody>
      </p:sp>
      <p:sp>
        <p:nvSpPr>
          <p:cNvPr id="6" name="ZoneTexte 5">
            <a:extLst>
              <a:ext uri="{FF2B5EF4-FFF2-40B4-BE49-F238E27FC236}">
                <a16:creationId xmlns:a16="http://schemas.microsoft.com/office/drawing/2014/main" id="{DA2EBB17-8C0D-593D-2052-DA3290B34B63}"/>
              </a:ext>
            </a:extLst>
          </p:cNvPr>
          <p:cNvSpPr txBox="1"/>
          <p:nvPr/>
        </p:nvSpPr>
        <p:spPr>
          <a:xfrm>
            <a:off x="2429714" y="5623705"/>
            <a:ext cx="1123890" cy="276999"/>
          </a:xfrm>
          <a:prstGeom prst="rect">
            <a:avLst/>
          </a:prstGeom>
          <a:noFill/>
        </p:spPr>
        <p:txBody>
          <a:bodyPr wrap="square">
            <a:spAutoFit/>
          </a:bodyPr>
          <a:lstStyle/>
          <a:p>
            <a:pPr algn="ctr"/>
            <a:r>
              <a:rPr lang="fr-FR" sz="1200" b="1" dirty="0">
                <a:solidFill>
                  <a:schemeClr val="bg1"/>
                </a:solidFill>
                <a:highlight>
                  <a:srgbClr val="FFFF00"/>
                </a:highlight>
                <a:latin typeface="Arial" panose="020B0604020202020204" pitchFamily="34" charset="0"/>
                <a:cs typeface="Arial" panose="020B0604020202020204" pitchFamily="34" charset="0"/>
              </a:rPr>
              <a:t>(1050,30)</a:t>
            </a:r>
          </a:p>
        </p:txBody>
      </p:sp>
      <p:sp>
        <p:nvSpPr>
          <p:cNvPr id="8" name="ZoneTexte 7">
            <a:extLst>
              <a:ext uri="{FF2B5EF4-FFF2-40B4-BE49-F238E27FC236}">
                <a16:creationId xmlns:a16="http://schemas.microsoft.com/office/drawing/2014/main" id="{E4154B7A-B29C-484B-DD16-44BB09FBF946}"/>
              </a:ext>
            </a:extLst>
          </p:cNvPr>
          <p:cNvSpPr txBox="1"/>
          <p:nvPr/>
        </p:nvSpPr>
        <p:spPr>
          <a:xfrm>
            <a:off x="3924834" y="5636009"/>
            <a:ext cx="1123890" cy="276999"/>
          </a:xfrm>
          <a:prstGeom prst="rect">
            <a:avLst/>
          </a:prstGeom>
          <a:noFill/>
        </p:spPr>
        <p:txBody>
          <a:bodyPr wrap="square">
            <a:spAutoFit/>
          </a:bodyPr>
          <a:lstStyle/>
          <a:p>
            <a:pPr algn="ctr"/>
            <a:r>
              <a:rPr lang="fr-FR" sz="1200" b="1" dirty="0">
                <a:solidFill>
                  <a:schemeClr val="bg1"/>
                </a:solidFill>
                <a:highlight>
                  <a:srgbClr val="FFFF00"/>
                </a:highlight>
                <a:latin typeface="Arial" panose="020B0604020202020204" pitchFamily="34" charset="0"/>
                <a:cs typeface="Arial" panose="020B0604020202020204" pitchFamily="34" charset="0"/>
              </a:rPr>
              <a:t>(1050,2)</a:t>
            </a:r>
          </a:p>
        </p:txBody>
      </p:sp>
      <p:pic>
        <p:nvPicPr>
          <p:cNvPr id="5122" name="Picture 2">
            <a:extLst>
              <a:ext uri="{FF2B5EF4-FFF2-40B4-BE49-F238E27FC236}">
                <a16:creationId xmlns:a16="http://schemas.microsoft.com/office/drawing/2014/main" id="{1E4E83C2-6363-3B56-9C37-ACAF172531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83" y="2197003"/>
            <a:ext cx="6508944" cy="341902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707339F1-4E49-801C-3935-E82562115A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7251" y="2197003"/>
            <a:ext cx="5175521" cy="3419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3605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26DC089-43F1-C121-9BAA-351C972E3660}"/>
              </a:ext>
            </a:extLst>
          </p:cNvPr>
          <p:cNvSpPr>
            <a:spLocks noGrp="1"/>
          </p:cNvSpPr>
          <p:nvPr>
            <p:ph type="sldNum" sz="quarter" idx="12"/>
          </p:nvPr>
        </p:nvSpPr>
        <p:spPr/>
        <p:txBody>
          <a:bodyPr/>
          <a:lstStyle/>
          <a:p>
            <a:fld id="{6D22F896-40B5-4ADD-8801-0D06FADFA095}" type="slidenum">
              <a:rPr lang="en-US" smtClean="0"/>
              <a:t>14</a:t>
            </a:fld>
            <a:endParaRPr lang="en-US" dirty="0"/>
          </a:p>
        </p:txBody>
      </p:sp>
      <p:sp>
        <p:nvSpPr>
          <p:cNvPr id="4" name="ZoneTexte 3">
            <a:extLst>
              <a:ext uri="{FF2B5EF4-FFF2-40B4-BE49-F238E27FC236}">
                <a16:creationId xmlns:a16="http://schemas.microsoft.com/office/drawing/2014/main" id="{D8CE71C9-4622-C35A-A223-1AB267645533}"/>
              </a:ext>
            </a:extLst>
          </p:cNvPr>
          <p:cNvSpPr txBox="1"/>
          <p:nvPr/>
        </p:nvSpPr>
        <p:spPr>
          <a:xfrm>
            <a:off x="184726" y="143225"/>
            <a:ext cx="7897092" cy="369332"/>
          </a:xfrm>
          <a:prstGeom prst="rect">
            <a:avLst/>
          </a:prstGeom>
          <a:noFill/>
        </p:spPr>
        <p:txBody>
          <a:bodyPr wrap="square">
            <a:spAutoFit/>
          </a:bodyPr>
          <a:lstStyle/>
          <a:p>
            <a:pPr marL="285750" indent="-285750" algn="l">
              <a:buFont typeface="Wingdings" panose="05000000000000000000" pitchFamily="2" charset="2"/>
              <a:buChar char="q"/>
            </a:pPr>
            <a:r>
              <a:rPr lang="fr-FR" b="1" i="0" dirty="0">
                <a:solidFill>
                  <a:srgbClr val="000000"/>
                </a:solidFill>
                <a:effectLst/>
                <a:latin typeface="Arial" panose="020B0604020202020204" pitchFamily="34" charset="0"/>
                <a:cs typeface="Arial" panose="020B0604020202020204" pitchFamily="34" charset="0"/>
              </a:rPr>
              <a:t>2.2 </a:t>
            </a:r>
            <a:r>
              <a:rPr lang="fr-FR" b="1" i="0" dirty="0">
                <a:solidFill>
                  <a:schemeClr val="bg1"/>
                </a:solidFill>
                <a:effectLst/>
                <a:latin typeface="Arial" panose="020B0604020202020204" pitchFamily="34" charset="0"/>
                <a:cs typeface="Arial" panose="020B0604020202020204" pitchFamily="34" charset="0"/>
              </a:rPr>
              <a:t>BERT (</a:t>
            </a:r>
            <a:r>
              <a:rPr lang="fr-FR" sz="1800" noProof="1">
                <a:solidFill>
                  <a:schemeClr val="bg1"/>
                </a:solidFill>
                <a:latin typeface="Arial" panose="020B0604020202020204" pitchFamily="34" charset="0"/>
                <a:cs typeface="Arial" panose="020B0604020202020204" pitchFamily="34" charset="0"/>
                <a:sym typeface="Catamaran"/>
              </a:rPr>
              <a:t>Bidirectional Encoder Representations from Transformers) :</a:t>
            </a:r>
            <a:endParaRPr lang="fr-FR" b="1" i="0" dirty="0">
              <a:solidFill>
                <a:schemeClr val="bg1"/>
              </a:solidFill>
              <a:effectLst/>
              <a:latin typeface="Arial" panose="020B0604020202020204" pitchFamily="34" charset="0"/>
              <a:cs typeface="Arial" panose="020B0604020202020204" pitchFamily="34" charset="0"/>
            </a:endParaRPr>
          </a:p>
        </p:txBody>
      </p:sp>
      <p:sp>
        <p:nvSpPr>
          <p:cNvPr id="12" name="ZoneTexte 11">
            <a:extLst>
              <a:ext uri="{FF2B5EF4-FFF2-40B4-BE49-F238E27FC236}">
                <a16:creationId xmlns:a16="http://schemas.microsoft.com/office/drawing/2014/main" id="{8347E2DF-8C5F-71D6-8C4C-4CDB69E6F06B}"/>
              </a:ext>
            </a:extLst>
          </p:cNvPr>
          <p:cNvSpPr txBox="1"/>
          <p:nvPr/>
        </p:nvSpPr>
        <p:spPr>
          <a:xfrm>
            <a:off x="618835" y="623562"/>
            <a:ext cx="7462983" cy="1477328"/>
          </a:xfrm>
          <a:prstGeom prst="rect">
            <a:avLst/>
          </a:prstGeom>
          <a:noFill/>
        </p:spPr>
        <p:txBody>
          <a:bodyPr wrap="square">
            <a:spAutoFit/>
          </a:bodyPr>
          <a:lstStyle/>
          <a:p>
            <a:pPr marL="285750" indent="-285750">
              <a:buFont typeface="Wingdings" panose="05000000000000000000" pitchFamily="2" charset="2"/>
              <a:buChar char="q"/>
            </a:pPr>
            <a:r>
              <a:rPr lang="fr-FR" dirty="0">
                <a:solidFill>
                  <a:schemeClr val="bg1"/>
                </a:solidFill>
                <a:latin typeface="Arial" panose="020B0604020202020204" pitchFamily="34" charset="0"/>
                <a:cs typeface="Arial" panose="020B0604020202020204" pitchFamily="34" charset="0"/>
              </a:rPr>
              <a:t>Appliquer l’entraînement bidirectionnel d’un Transformer</a:t>
            </a:r>
          </a:p>
          <a:p>
            <a:pPr marL="285750" indent="-285750">
              <a:buFont typeface="Wingdings" panose="05000000000000000000" pitchFamily="2" charset="2"/>
              <a:buChar char="q"/>
            </a:pPr>
            <a:r>
              <a:rPr lang="fr-FR" dirty="0">
                <a:solidFill>
                  <a:schemeClr val="bg1"/>
                </a:solidFill>
                <a:latin typeface="Arial" panose="020B0604020202020204" pitchFamily="34" charset="0"/>
                <a:cs typeface="Arial" panose="020B0604020202020204" pitchFamily="34" charset="0"/>
              </a:rPr>
              <a:t>Bidirectionnel: Contrairement à Word2Vec, BERT prend en compte les mots qui précèdent et suivent un mot donné dans une phrase</a:t>
            </a:r>
          </a:p>
          <a:p>
            <a:pPr marL="285750" indent="-285750">
              <a:buFont typeface="Wingdings" panose="05000000000000000000" pitchFamily="2" charset="2"/>
              <a:buChar char="q"/>
            </a:pPr>
            <a:r>
              <a:rPr lang="fr-FR" dirty="0">
                <a:solidFill>
                  <a:schemeClr val="bg1"/>
                </a:solidFill>
                <a:latin typeface="Arial" panose="020B0604020202020204" pitchFamily="34" charset="0"/>
                <a:cs typeface="Arial" panose="020B0604020202020204" pitchFamily="34" charset="0"/>
              </a:rPr>
              <a:t>Modèle procède de façon </a:t>
            </a:r>
            <a:r>
              <a:rPr lang="fr-FR" dirty="0" err="1">
                <a:solidFill>
                  <a:schemeClr val="bg1"/>
                </a:solidFill>
                <a:latin typeface="Arial" panose="020B0604020202020204" pitchFamily="34" charset="0"/>
                <a:cs typeface="Arial" panose="020B0604020202020204" pitchFamily="34" charset="0"/>
              </a:rPr>
              <a:t>bi-directionnel</a:t>
            </a:r>
            <a:r>
              <a:rPr lang="fr-FR" dirty="0">
                <a:solidFill>
                  <a:schemeClr val="bg1"/>
                </a:solidFill>
                <a:latin typeface="Arial" panose="020B0604020202020204" pitchFamily="34" charset="0"/>
                <a:cs typeface="Arial" panose="020B0604020202020204" pitchFamily="34" charset="0"/>
              </a:rPr>
              <a:t>, ce qui lui permet d’avoir une bien meilleure compréhension du texte</a:t>
            </a:r>
          </a:p>
        </p:txBody>
      </p:sp>
      <p:sp>
        <p:nvSpPr>
          <p:cNvPr id="13" name="Rectangle 12">
            <a:extLst>
              <a:ext uri="{FF2B5EF4-FFF2-40B4-BE49-F238E27FC236}">
                <a16:creationId xmlns:a16="http://schemas.microsoft.com/office/drawing/2014/main" id="{8E9A20EE-5E8C-C2EC-0B02-38910D655F8D}"/>
              </a:ext>
            </a:extLst>
          </p:cNvPr>
          <p:cNvSpPr/>
          <p:nvPr/>
        </p:nvSpPr>
        <p:spPr>
          <a:xfrm>
            <a:off x="81078" y="6177012"/>
            <a:ext cx="1119649" cy="58394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b="1" dirty="0">
                <a:solidFill>
                  <a:schemeClr val="bg1"/>
                </a:solidFill>
                <a:latin typeface="Arial" panose="020B0604020202020204" pitchFamily="34" charset="0"/>
                <a:cs typeface="Arial" panose="020B0604020202020204" pitchFamily="34" charset="0"/>
              </a:rPr>
              <a:t>BERT</a:t>
            </a:r>
          </a:p>
        </p:txBody>
      </p:sp>
      <p:sp>
        <p:nvSpPr>
          <p:cNvPr id="14" name="Rectangle 13">
            <a:extLst>
              <a:ext uri="{FF2B5EF4-FFF2-40B4-BE49-F238E27FC236}">
                <a16:creationId xmlns:a16="http://schemas.microsoft.com/office/drawing/2014/main" id="{9E9F5450-C2CC-4A3A-0F7E-C155D1C4FC1D}"/>
              </a:ext>
            </a:extLst>
          </p:cNvPr>
          <p:cNvSpPr/>
          <p:nvPr/>
        </p:nvSpPr>
        <p:spPr>
          <a:xfrm>
            <a:off x="2755009" y="6177012"/>
            <a:ext cx="1415283" cy="58394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b="1" dirty="0">
                <a:solidFill>
                  <a:schemeClr val="bg1"/>
                </a:solidFill>
                <a:latin typeface="Arial" panose="020B0604020202020204" pitchFamily="34" charset="0"/>
                <a:cs typeface="Arial" panose="020B0604020202020204" pitchFamily="34" charset="0"/>
              </a:rPr>
              <a:t>TSNE - 2D</a:t>
            </a:r>
          </a:p>
        </p:txBody>
      </p:sp>
      <p:sp>
        <p:nvSpPr>
          <p:cNvPr id="15" name="Rectangle 14">
            <a:extLst>
              <a:ext uri="{FF2B5EF4-FFF2-40B4-BE49-F238E27FC236}">
                <a16:creationId xmlns:a16="http://schemas.microsoft.com/office/drawing/2014/main" id="{DF3B50AC-8359-7A56-E36F-ADFC33E23B04}"/>
              </a:ext>
            </a:extLst>
          </p:cNvPr>
          <p:cNvSpPr/>
          <p:nvPr/>
        </p:nvSpPr>
        <p:spPr>
          <a:xfrm>
            <a:off x="4280458" y="6181052"/>
            <a:ext cx="1459889" cy="57586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b="1" dirty="0">
                <a:solidFill>
                  <a:schemeClr val="bg1"/>
                </a:solidFill>
                <a:latin typeface="Arial" panose="020B0604020202020204" pitchFamily="34" charset="0"/>
                <a:cs typeface="Arial" panose="020B0604020202020204" pitchFamily="34" charset="0"/>
              </a:rPr>
              <a:t>K-</a:t>
            </a:r>
            <a:r>
              <a:rPr lang="fr-FR" b="1" dirty="0" err="1">
                <a:solidFill>
                  <a:schemeClr val="bg1"/>
                </a:solidFill>
                <a:latin typeface="Arial" panose="020B0604020202020204" pitchFamily="34" charset="0"/>
                <a:cs typeface="Arial" panose="020B0604020202020204" pitchFamily="34" charset="0"/>
              </a:rPr>
              <a:t>means</a:t>
            </a:r>
            <a:r>
              <a:rPr lang="fr-FR" b="1" dirty="0">
                <a:solidFill>
                  <a:schemeClr val="bg1"/>
                </a:solidFill>
                <a:latin typeface="Arial" panose="020B0604020202020204" pitchFamily="34" charset="0"/>
                <a:cs typeface="Arial" panose="020B0604020202020204" pitchFamily="34" charset="0"/>
              </a:rPr>
              <a:t> </a:t>
            </a:r>
          </a:p>
        </p:txBody>
      </p:sp>
      <p:sp>
        <p:nvSpPr>
          <p:cNvPr id="17" name="Rectangle 16">
            <a:extLst>
              <a:ext uri="{FF2B5EF4-FFF2-40B4-BE49-F238E27FC236}">
                <a16:creationId xmlns:a16="http://schemas.microsoft.com/office/drawing/2014/main" id="{DB8C8866-405D-4931-4A69-90EAACB91BA9}"/>
              </a:ext>
            </a:extLst>
          </p:cNvPr>
          <p:cNvSpPr/>
          <p:nvPr/>
        </p:nvSpPr>
        <p:spPr>
          <a:xfrm>
            <a:off x="5850513" y="6185830"/>
            <a:ext cx="1978914" cy="57959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fr-FR" b="1" dirty="0">
                <a:solidFill>
                  <a:schemeClr val="bg1"/>
                </a:solidFill>
                <a:latin typeface="Arial" panose="020B0604020202020204" pitchFamily="34" charset="0"/>
                <a:cs typeface="Arial" panose="020B0604020202020204" pitchFamily="34" charset="0"/>
              </a:rPr>
              <a:t>Visualisation 2D</a:t>
            </a:r>
          </a:p>
        </p:txBody>
      </p:sp>
      <p:sp>
        <p:nvSpPr>
          <p:cNvPr id="18" name="Rectangle 17">
            <a:extLst>
              <a:ext uri="{FF2B5EF4-FFF2-40B4-BE49-F238E27FC236}">
                <a16:creationId xmlns:a16="http://schemas.microsoft.com/office/drawing/2014/main" id="{69133310-CE37-E035-F54B-018C1911415B}"/>
              </a:ext>
            </a:extLst>
          </p:cNvPr>
          <p:cNvSpPr/>
          <p:nvPr/>
        </p:nvSpPr>
        <p:spPr>
          <a:xfrm>
            <a:off x="7939593" y="6185830"/>
            <a:ext cx="1739769" cy="57959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b="1" dirty="0">
                <a:solidFill>
                  <a:schemeClr val="bg1"/>
                </a:solidFill>
                <a:latin typeface="Arial" panose="020B0604020202020204" pitchFamily="34" charset="0"/>
                <a:cs typeface="Arial" panose="020B0604020202020204" pitchFamily="34" charset="0"/>
              </a:rPr>
              <a:t>ARI Score</a:t>
            </a:r>
          </a:p>
        </p:txBody>
      </p:sp>
      <p:sp>
        <p:nvSpPr>
          <p:cNvPr id="21" name="Rectangle : coins arrondis 20">
            <a:extLst>
              <a:ext uri="{FF2B5EF4-FFF2-40B4-BE49-F238E27FC236}">
                <a16:creationId xmlns:a16="http://schemas.microsoft.com/office/drawing/2014/main" id="{B337C8A9-3197-AB7C-B589-720DD394BAEA}"/>
              </a:ext>
            </a:extLst>
          </p:cNvPr>
          <p:cNvSpPr/>
          <p:nvPr/>
        </p:nvSpPr>
        <p:spPr>
          <a:xfrm>
            <a:off x="9733054" y="6162116"/>
            <a:ext cx="2377868" cy="59104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fr-FR" sz="2000" b="1" dirty="0">
              <a:solidFill>
                <a:schemeClr val="bg1"/>
              </a:solidFill>
              <a:latin typeface="Arial" panose="020B0604020202020204" pitchFamily="34" charset="0"/>
              <a:cs typeface="Arial" panose="020B0604020202020204" pitchFamily="34" charset="0"/>
            </a:endParaRPr>
          </a:p>
          <a:p>
            <a:pPr algn="ctr"/>
            <a:r>
              <a:rPr lang="fr-FR" sz="2000" b="1" dirty="0">
                <a:solidFill>
                  <a:schemeClr val="bg1"/>
                </a:solidFill>
                <a:latin typeface="Arial" panose="020B0604020202020204" pitchFamily="34" charset="0"/>
                <a:cs typeface="Arial" panose="020B0604020202020204" pitchFamily="34" charset="0"/>
              </a:rPr>
              <a:t>A</a:t>
            </a:r>
            <a:r>
              <a:rPr lang="fr-FR" b="1" dirty="0">
                <a:solidFill>
                  <a:schemeClr val="bg1"/>
                </a:solidFill>
                <a:latin typeface="Arial" panose="020B0604020202020204" pitchFamily="34" charset="0"/>
                <a:cs typeface="Arial" panose="020B0604020202020204" pitchFamily="34" charset="0"/>
              </a:rPr>
              <a:t>RI Score = 0.4177</a:t>
            </a:r>
            <a:endParaRPr lang="fr-FR" b="1" dirty="0">
              <a:latin typeface="Arial" panose="020B0604020202020204" pitchFamily="34" charset="0"/>
              <a:cs typeface="Arial" panose="020B0604020202020204" pitchFamily="34" charset="0"/>
            </a:endParaRPr>
          </a:p>
          <a:p>
            <a:pPr algn="ctr"/>
            <a:endParaRPr lang="fr-FR" dirty="0"/>
          </a:p>
        </p:txBody>
      </p:sp>
      <p:sp>
        <p:nvSpPr>
          <p:cNvPr id="22" name="Rectangle 21">
            <a:extLst>
              <a:ext uri="{FF2B5EF4-FFF2-40B4-BE49-F238E27FC236}">
                <a16:creationId xmlns:a16="http://schemas.microsoft.com/office/drawing/2014/main" id="{5275DA0F-80F4-BA19-12AD-7C115738675E}"/>
              </a:ext>
            </a:extLst>
          </p:cNvPr>
          <p:cNvSpPr/>
          <p:nvPr/>
        </p:nvSpPr>
        <p:spPr>
          <a:xfrm>
            <a:off x="1295120" y="6181476"/>
            <a:ext cx="1415283" cy="58394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b="1" dirty="0">
                <a:solidFill>
                  <a:schemeClr val="bg1"/>
                </a:solidFill>
                <a:latin typeface="Arial" panose="020B0604020202020204" pitchFamily="34" charset="0"/>
                <a:cs typeface="Arial" panose="020B0604020202020204" pitchFamily="34" charset="0"/>
              </a:rPr>
              <a:t>PCA(0,99) </a:t>
            </a:r>
          </a:p>
        </p:txBody>
      </p:sp>
      <p:sp>
        <p:nvSpPr>
          <p:cNvPr id="23" name="Flèche : courbe vers le bas 22">
            <a:extLst>
              <a:ext uri="{FF2B5EF4-FFF2-40B4-BE49-F238E27FC236}">
                <a16:creationId xmlns:a16="http://schemas.microsoft.com/office/drawing/2014/main" id="{B12D09F3-FFB0-6052-38DD-7C51C5B45450}"/>
              </a:ext>
            </a:extLst>
          </p:cNvPr>
          <p:cNvSpPr/>
          <p:nvPr/>
        </p:nvSpPr>
        <p:spPr>
          <a:xfrm>
            <a:off x="9511211" y="5884640"/>
            <a:ext cx="486285" cy="291811"/>
          </a:xfrm>
          <a:prstGeom prst="curved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a:solidFill>
                <a:schemeClr val="tx1"/>
              </a:solidFill>
            </a:endParaRPr>
          </a:p>
        </p:txBody>
      </p:sp>
      <p:sp>
        <p:nvSpPr>
          <p:cNvPr id="24" name="Flèche : courbe vers le bas 23">
            <a:extLst>
              <a:ext uri="{FF2B5EF4-FFF2-40B4-BE49-F238E27FC236}">
                <a16:creationId xmlns:a16="http://schemas.microsoft.com/office/drawing/2014/main" id="{7629E4C4-233F-A6A5-ECCF-111E29B3F8C3}"/>
              </a:ext>
            </a:extLst>
          </p:cNvPr>
          <p:cNvSpPr/>
          <p:nvPr/>
        </p:nvSpPr>
        <p:spPr>
          <a:xfrm>
            <a:off x="2514659" y="5895238"/>
            <a:ext cx="486285" cy="291811"/>
          </a:xfrm>
          <a:prstGeom prst="curved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a:solidFill>
                <a:schemeClr val="tx1"/>
              </a:solidFill>
            </a:endParaRPr>
          </a:p>
        </p:txBody>
      </p:sp>
      <p:sp>
        <p:nvSpPr>
          <p:cNvPr id="25" name="Flèche : courbe vers le bas 24">
            <a:extLst>
              <a:ext uri="{FF2B5EF4-FFF2-40B4-BE49-F238E27FC236}">
                <a16:creationId xmlns:a16="http://schemas.microsoft.com/office/drawing/2014/main" id="{347DB064-A3BC-7EFC-4D9B-C27D1C46E62E}"/>
              </a:ext>
            </a:extLst>
          </p:cNvPr>
          <p:cNvSpPr/>
          <p:nvPr/>
        </p:nvSpPr>
        <p:spPr>
          <a:xfrm>
            <a:off x="4016435" y="5870305"/>
            <a:ext cx="486285" cy="291811"/>
          </a:xfrm>
          <a:prstGeom prst="curved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a:solidFill>
                <a:schemeClr val="tx1"/>
              </a:solidFill>
            </a:endParaRPr>
          </a:p>
        </p:txBody>
      </p:sp>
      <p:sp>
        <p:nvSpPr>
          <p:cNvPr id="26" name="Flèche : courbe vers le bas 25">
            <a:extLst>
              <a:ext uri="{FF2B5EF4-FFF2-40B4-BE49-F238E27FC236}">
                <a16:creationId xmlns:a16="http://schemas.microsoft.com/office/drawing/2014/main" id="{54A9C1F7-A5EE-07A3-AD45-869710B78158}"/>
              </a:ext>
            </a:extLst>
          </p:cNvPr>
          <p:cNvSpPr/>
          <p:nvPr/>
        </p:nvSpPr>
        <p:spPr>
          <a:xfrm>
            <a:off x="5540175" y="5894018"/>
            <a:ext cx="486285" cy="291811"/>
          </a:xfrm>
          <a:prstGeom prst="curved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a:solidFill>
                <a:schemeClr val="tx1"/>
              </a:solidFill>
            </a:endParaRPr>
          </a:p>
        </p:txBody>
      </p:sp>
      <p:sp>
        <p:nvSpPr>
          <p:cNvPr id="27" name="Flèche : courbe vers le bas 26">
            <a:extLst>
              <a:ext uri="{FF2B5EF4-FFF2-40B4-BE49-F238E27FC236}">
                <a16:creationId xmlns:a16="http://schemas.microsoft.com/office/drawing/2014/main" id="{E7357091-E095-9DDA-64ED-6F7A53F07111}"/>
              </a:ext>
            </a:extLst>
          </p:cNvPr>
          <p:cNvSpPr/>
          <p:nvPr/>
        </p:nvSpPr>
        <p:spPr>
          <a:xfrm>
            <a:off x="7680862" y="5895094"/>
            <a:ext cx="486285" cy="291811"/>
          </a:xfrm>
          <a:prstGeom prst="curved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a:solidFill>
                <a:schemeClr val="tx1"/>
              </a:solidFill>
            </a:endParaRPr>
          </a:p>
        </p:txBody>
      </p:sp>
      <p:sp>
        <p:nvSpPr>
          <p:cNvPr id="28" name="Flèche : courbe vers le bas 27">
            <a:extLst>
              <a:ext uri="{FF2B5EF4-FFF2-40B4-BE49-F238E27FC236}">
                <a16:creationId xmlns:a16="http://schemas.microsoft.com/office/drawing/2014/main" id="{A6219D76-8F45-D6D2-5115-253ABD00C01E}"/>
              </a:ext>
            </a:extLst>
          </p:cNvPr>
          <p:cNvSpPr/>
          <p:nvPr/>
        </p:nvSpPr>
        <p:spPr>
          <a:xfrm>
            <a:off x="1196234" y="5884640"/>
            <a:ext cx="486285" cy="291811"/>
          </a:xfrm>
          <a:prstGeom prst="curved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a:solidFill>
                <a:schemeClr val="tx1"/>
              </a:solidFill>
            </a:endParaRPr>
          </a:p>
        </p:txBody>
      </p:sp>
      <p:sp>
        <p:nvSpPr>
          <p:cNvPr id="5" name="ZoneTexte 4">
            <a:extLst>
              <a:ext uri="{FF2B5EF4-FFF2-40B4-BE49-F238E27FC236}">
                <a16:creationId xmlns:a16="http://schemas.microsoft.com/office/drawing/2014/main" id="{C728EA70-45BA-B3F5-BC34-EA345E2CEA88}"/>
              </a:ext>
            </a:extLst>
          </p:cNvPr>
          <p:cNvSpPr txBox="1"/>
          <p:nvPr/>
        </p:nvSpPr>
        <p:spPr>
          <a:xfrm>
            <a:off x="883024" y="5620671"/>
            <a:ext cx="1123890" cy="276999"/>
          </a:xfrm>
          <a:prstGeom prst="rect">
            <a:avLst/>
          </a:prstGeom>
          <a:noFill/>
        </p:spPr>
        <p:txBody>
          <a:bodyPr wrap="square">
            <a:spAutoFit/>
          </a:bodyPr>
          <a:lstStyle/>
          <a:p>
            <a:pPr algn="ctr"/>
            <a:r>
              <a:rPr lang="fr-FR" sz="1200" b="1" dirty="0">
                <a:solidFill>
                  <a:schemeClr val="bg1"/>
                </a:solidFill>
                <a:highlight>
                  <a:srgbClr val="FFFF00"/>
                </a:highlight>
                <a:latin typeface="Arial" panose="020B0604020202020204" pitchFamily="34" charset="0"/>
                <a:cs typeface="Arial" panose="020B0604020202020204" pitchFamily="34" charset="0"/>
              </a:rPr>
              <a:t>(1050,768)</a:t>
            </a:r>
          </a:p>
        </p:txBody>
      </p:sp>
      <p:sp>
        <p:nvSpPr>
          <p:cNvPr id="6" name="ZoneTexte 5">
            <a:extLst>
              <a:ext uri="{FF2B5EF4-FFF2-40B4-BE49-F238E27FC236}">
                <a16:creationId xmlns:a16="http://schemas.microsoft.com/office/drawing/2014/main" id="{AAB36C87-378E-5CE7-54CC-7F0C0743B763}"/>
              </a:ext>
            </a:extLst>
          </p:cNvPr>
          <p:cNvSpPr txBox="1"/>
          <p:nvPr/>
        </p:nvSpPr>
        <p:spPr>
          <a:xfrm>
            <a:off x="2226489" y="5633293"/>
            <a:ext cx="1123890" cy="276999"/>
          </a:xfrm>
          <a:prstGeom prst="rect">
            <a:avLst/>
          </a:prstGeom>
          <a:noFill/>
        </p:spPr>
        <p:txBody>
          <a:bodyPr wrap="square">
            <a:spAutoFit/>
          </a:bodyPr>
          <a:lstStyle/>
          <a:p>
            <a:pPr algn="ctr"/>
            <a:r>
              <a:rPr lang="fr-FR" sz="1200" b="1" dirty="0">
                <a:solidFill>
                  <a:schemeClr val="bg1"/>
                </a:solidFill>
                <a:highlight>
                  <a:srgbClr val="FFFF00"/>
                </a:highlight>
                <a:latin typeface="Arial" panose="020B0604020202020204" pitchFamily="34" charset="0"/>
                <a:cs typeface="Arial" panose="020B0604020202020204" pitchFamily="34" charset="0"/>
              </a:rPr>
              <a:t>(1050,339)</a:t>
            </a:r>
          </a:p>
        </p:txBody>
      </p:sp>
      <p:sp>
        <p:nvSpPr>
          <p:cNvPr id="7" name="ZoneTexte 6">
            <a:extLst>
              <a:ext uri="{FF2B5EF4-FFF2-40B4-BE49-F238E27FC236}">
                <a16:creationId xmlns:a16="http://schemas.microsoft.com/office/drawing/2014/main" id="{82CC4159-5730-523C-D053-9607F68CC634}"/>
              </a:ext>
            </a:extLst>
          </p:cNvPr>
          <p:cNvSpPr txBox="1"/>
          <p:nvPr/>
        </p:nvSpPr>
        <p:spPr>
          <a:xfrm>
            <a:off x="3718513" y="5593306"/>
            <a:ext cx="1123890" cy="276999"/>
          </a:xfrm>
          <a:prstGeom prst="rect">
            <a:avLst/>
          </a:prstGeom>
          <a:noFill/>
        </p:spPr>
        <p:txBody>
          <a:bodyPr wrap="square">
            <a:spAutoFit/>
          </a:bodyPr>
          <a:lstStyle/>
          <a:p>
            <a:pPr algn="ctr"/>
            <a:r>
              <a:rPr lang="fr-FR" sz="1200" b="1" dirty="0">
                <a:solidFill>
                  <a:schemeClr val="bg1"/>
                </a:solidFill>
                <a:highlight>
                  <a:srgbClr val="FFFF00"/>
                </a:highlight>
                <a:latin typeface="Arial" panose="020B0604020202020204" pitchFamily="34" charset="0"/>
                <a:cs typeface="Arial" panose="020B0604020202020204" pitchFamily="34" charset="0"/>
              </a:rPr>
              <a:t>(1050,2)</a:t>
            </a:r>
          </a:p>
        </p:txBody>
      </p:sp>
      <p:pic>
        <p:nvPicPr>
          <p:cNvPr id="6146" name="Picture 2">
            <a:extLst>
              <a:ext uri="{FF2B5EF4-FFF2-40B4-BE49-F238E27FC236}">
                <a16:creationId xmlns:a16="http://schemas.microsoft.com/office/drawing/2014/main" id="{133F8ECE-6F38-799B-B580-9EDB655BBF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039" y="2115786"/>
            <a:ext cx="6717221" cy="347249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121647BC-739F-24D2-0C35-D61EBEE231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5866" y="2110269"/>
            <a:ext cx="5222095" cy="3478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1734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A93CED13-7C92-3F0D-722B-2204F1CD526F}"/>
              </a:ext>
            </a:extLst>
          </p:cNvPr>
          <p:cNvSpPr>
            <a:spLocks noGrp="1"/>
          </p:cNvSpPr>
          <p:nvPr>
            <p:ph type="sldNum" sz="quarter" idx="12"/>
          </p:nvPr>
        </p:nvSpPr>
        <p:spPr/>
        <p:txBody>
          <a:bodyPr/>
          <a:lstStyle/>
          <a:p>
            <a:fld id="{6D22F896-40B5-4ADD-8801-0D06FADFA095}" type="slidenum">
              <a:rPr lang="en-US" smtClean="0"/>
              <a:t>15</a:t>
            </a:fld>
            <a:endParaRPr lang="en-US" dirty="0"/>
          </a:p>
        </p:txBody>
      </p:sp>
      <p:sp>
        <p:nvSpPr>
          <p:cNvPr id="4" name="ZoneTexte 3">
            <a:extLst>
              <a:ext uri="{FF2B5EF4-FFF2-40B4-BE49-F238E27FC236}">
                <a16:creationId xmlns:a16="http://schemas.microsoft.com/office/drawing/2014/main" id="{839ACC9D-528A-2483-90E5-348D2F4A2A05}"/>
              </a:ext>
            </a:extLst>
          </p:cNvPr>
          <p:cNvSpPr txBox="1"/>
          <p:nvPr/>
        </p:nvSpPr>
        <p:spPr>
          <a:xfrm>
            <a:off x="0" y="73386"/>
            <a:ext cx="10919148" cy="369332"/>
          </a:xfrm>
          <a:prstGeom prst="rect">
            <a:avLst/>
          </a:prstGeom>
          <a:noFill/>
        </p:spPr>
        <p:txBody>
          <a:bodyPr wrap="square">
            <a:spAutoFit/>
          </a:bodyPr>
          <a:lstStyle/>
          <a:p>
            <a:pPr marL="285750" indent="-285750">
              <a:buFont typeface="Wingdings" panose="05000000000000000000" pitchFamily="2" charset="2"/>
              <a:buChar char="q"/>
            </a:pPr>
            <a:r>
              <a:rPr lang="fr-FR" b="1" i="0" dirty="0">
                <a:solidFill>
                  <a:srgbClr val="000000"/>
                </a:solidFill>
                <a:effectLst/>
                <a:latin typeface="Arial" panose="020B0604020202020204" pitchFamily="34" charset="0"/>
                <a:cs typeface="Arial" panose="020B0604020202020204" pitchFamily="34" charset="0"/>
              </a:rPr>
              <a:t>2.2 </a:t>
            </a:r>
            <a:r>
              <a:rPr lang="fr-FR" b="1" dirty="0">
                <a:solidFill>
                  <a:schemeClr val="bg1"/>
                </a:solidFill>
                <a:latin typeface="Arial" panose="020B0604020202020204" pitchFamily="34" charset="0"/>
                <a:cs typeface="Arial" panose="020B0604020202020204" pitchFamily="34" charset="0"/>
              </a:rPr>
              <a:t>USE</a:t>
            </a:r>
            <a:r>
              <a:rPr lang="fr-FR" b="1" i="0" dirty="0">
                <a:solidFill>
                  <a:schemeClr val="bg1"/>
                </a:solidFill>
                <a:effectLst/>
                <a:latin typeface="Arial" panose="020B0604020202020204" pitchFamily="34" charset="0"/>
                <a:cs typeface="Arial" panose="020B0604020202020204" pitchFamily="34" charset="0"/>
              </a:rPr>
              <a:t> (</a:t>
            </a:r>
            <a:r>
              <a:rPr lang="fr-FR" b="1" i="0" dirty="0">
                <a:solidFill>
                  <a:srgbClr val="000000"/>
                </a:solidFill>
                <a:effectLst/>
                <a:latin typeface="Helvetica Neue"/>
              </a:rPr>
              <a:t>Universal Sentence Encoder</a:t>
            </a:r>
            <a:r>
              <a:rPr lang="fr-FR" sz="1800" noProof="1">
                <a:solidFill>
                  <a:schemeClr val="bg1"/>
                </a:solidFill>
                <a:latin typeface="Arial" panose="020B0604020202020204" pitchFamily="34" charset="0"/>
                <a:cs typeface="Arial" panose="020B0604020202020204" pitchFamily="34" charset="0"/>
                <a:sym typeface="Catamaran"/>
              </a:rPr>
              <a:t>) : Encodage du texte par réseau neuronal (transfer learning)</a:t>
            </a:r>
          </a:p>
        </p:txBody>
      </p:sp>
      <p:sp>
        <p:nvSpPr>
          <p:cNvPr id="6" name="ZoneTexte 5">
            <a:extLst>
              <a:ext uri="{FF2B5EF4-FFF2-40B4-BE49-F238E27FC236}">
                <a16:creationId xmlns:a16="http://schemas.microsoft.com/office/drawing/2014/main" id="{05472CC5-7039-7DFD-39F6-F8936E8C8224}"/>
              </a:ext>
            </a:extLst>
          </p:cNvPr>
          <p:cNvSpPr txBox="1"/>
          <p:nvPr/>
        </p:nvSpPr>
        <p:spPr>
          <a:xfrm>
            <a:off x="436205" y="433291"/>
            <a:ext cx="9519557" cy="1246495"/>
          </a:xfrm>
          <a:prstGeom prst="rect">
            <a:avLst/>
          </a:prstGeom>
          <a:noFill/>
        </p:spPr>
        <p:txBody>
          <a:bodyPr wrap="square">
            <a:spAutoFit/>
          </a:bodyPr>
          <a:lstStyle/>
          <a:p>
            <a:pPr marL="285750" indent="-285750">
              <a:buFont typeface="Wingdings" panose="05000000000000000000" pitchFamily="2" charset="2"/>
              <a:buChar char="q"/>
            </a:pPr>
            <a:r>
              <a:rPr lang="fr-FR" sz="1500" b="0" i="0" dirty="0">
                <a:solidFill>
                  <a:srgbClr val="000000"/>
                </a:solidFill>
                <a:effectLst/>
                <a:latin typeface="Arial" panose="020B0604020202020204" pitchFamily="34" charset="0"/>
                <a:cs typeface="Arial" panose="020B0604020202020204" pitchFamily="34" charset="0"/>
              </a:rPr>
              <a:t>USE (Universal Sentence Encoder) est un modèle de traitement du langage naturel développé par Google. Il permet de convertir des phrases en vecteurs de nombre réels, également appelés </a:t>
            </a:r>
            <a:r>
              <a:rPr lang="fr-FR" sz="1500" b="0" i="0" dirty="0" err="1">
                <a:solidFill>
                  <a:srgbClr val="000000"/>
                </a:solidFill>
                <a:effectLst/>
                <a:latin typeface="Arial" panose="020B0604020202020204" pitchFamily="34" charset="0"/>
                <a:cs typeface="Arial" panose="020B0604020202020204" pitchFamily="34" charset="0"/>
              </a:rPr>
              <a:t>embeddings</a:t>
            </a:r>
            <a:r>
              <a:rPr lang="fr-FR" sz="1500" b="0" i="0" dirty="0">
                <a:solidFill>
                  <a:srgbClr val="000000"/>
                </a:solidFill>
                <a:effectLst/>
                <a:latin typeface="Arial" panose="020B0604020202020204" pitchFamily="34" charset="0"/>
                <a:cs typeface="Arial" panose="020B0604020202020204" pitchFamily="34" charset="0"/>
              </a:rPr>
              <a:t>, qui capturent le sens sémantique de la phrase. Le modèle est entraîné sur un grand corpus de texte en plusieurs langues et est capable de comprendre les nuances sémantiques et contextuelles des phrases dans différentes langues.</a:t>
            </a:r>
            <a:endParaRPr lang="fr-FR" sz="1500" b="1" i="0" dirty="0">
              <a:solidFill>
                <a:schemeClr val="bg1"/>
              </a:solidFill>
              <a:effectLst/>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0384251D-7154-9AB4-816F-F7A2FB40C5D6}"/>
              </a:ext>
            </a:extLst>
          </p:cNvPr>
          <p:cNvSpPr/>
          <p:nvPr/>
        </p:nvSpPr>
        <p:spPr>
          <a:xfrm>
            <a:off x="81078" y="6177012"/>
            <a:ext cx="1119649" cy="58394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b="1" dirty="0">
                <a:solidFill>
                  <a:schemeClr val="bg1"/>
                </a:solidFill>
                <a:latin typeface="Arial" panose="020B0604020202020204" pitchFamily="34" charset="0"/>
                <a:cs typeface="Arial" panose="020B0604020202020204" pitchFamily="34" charset="0"/>
              </a:rPr>
              <a:t>USE</a:t>
            </a:r>
          </a:p>
        </p:txBody>
      </p:sp>
      <p:sp>
        <p:nvSpPr>
          <p:cNvPr id="9" name="Rectangle 8">
            <a:extLst>
              <a:ext uri="{FF2B5EF4-FFF2-40B4-BE49-F238E27FC236}">
                <a16:creationId xmlns:a16="http://schemas.microsoft.com/office/drawing/2014/main" id="{D45857AD-EAE7-C752-7BBE-070FD48F917D}"/>
              </a:ext>
            </a:extLst>
          </p:cNvPr>
          <p:cNvSpPr/>
          <p:nvPr/>
        </p:nvSpPr>
        <p:spPr>
          <a:xfrm>
            <a:off x="1295120" y="6181476"/>
            <a:ext cx="1415283" cy="58394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b="1" dirty="0">
                <a:solidFill>
                  <a:schemeClr val="bg1"/>
                </a:solidFill>
                <a:latin typeface="Arial" panose="020B0604020202020204" pitchFamily="34" charset="0"/>
                <a:cs typeface="Arial" panose="020B0604020202020204" pitchFamily="34" charset="0"/>
              </a:rPr>
              <a:t>PCA(0,99) </a:t>
            </a:r>
          </a:p>
        </p:txBody>
      </p:sp>
      <p:sp>
        <p:nvSpPr>
          <p:cNvPr id="10" name="Rectangle 9">
            <a:extLst>
              <a:ext uri="{FF2B5EF4-FFF2-40B4-BE49-F238E27FC236}">
                <a16:creationId xmlns:a16="http://schemas.microsoft.com/office/drawing/2014/main" id="{1C148D51-7316-4E99-BCB2-2C1CCF0D55BB}"/>
              </a:ext>
            </a:extLst>
          </p:cNvPr>
          <p:cNvSpPr/>
          <p:nvPr/>
        </p:nvSpPr>
        <p:spPr>
          <a:xfrm>
            <a:off x="2755009" y="6177012"/>
            <a:ext cx="1415283" cy="58394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b="1" dirty="0">
                <a:solidFill>
                  <a:schemeClr val="bg1"/>
                </a:solidFill>
                <a:latin typeface="Arial" panose="020B0604020202020204" pitchFamily="34" charset="0"/>
                <a:cs typeface="Arial" panose="020B0604020202020204" pitchFamily="34" charset="0"/>
              </a:rPr>
              <a:t>TSNE - 2D</a:t>
            </a:r>
          </a:p>
        </p:txBody>
      </p:sp>
      <p:sp>
        <p:nvSpPr>
          <p:cNvPr id="11" name="Rectangle 10">
            <a:extLst>
              <a:ext uri="{FF2B5EF4-FFF2-40B4-BE49-F238E27FC236}">
                <a16:creationId xmlns:a16="http://schemas.microsoft.com/office/drawing/2014/main" id="{651FA74B-163E-121B-A1BF-3D32CB749A66}"/>
              </a:ext>
            </a:extLst>
          </p:cNvPr>
          <p:cNvSpPr/>
          <p:nvPr/>
        </p:nvSpPr>
        <p:spPr>
          <a:xfrm>
            <a:off x="4280458" y="6181052"/>
            <a:ext cx="1459889" cy="57586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b="1" dirty="0">
                <a:solidFill>
                  <a:schemeClr val="bg1"/>
                </a:solidFill>
                <a:latin typeface="Arial" panose="020B0604020202020204" pitchFamily="34" charset="0"/>
                <a:cs typeface="Arial" panose="020B0604020202020204" pitchFamily="34" charset="0"/>
              </a:rPr>
              <a:t>K-</a:t>
            </a:r>
            <a:r>
              <a:rPr lang="fr-FR" b="1" dirty="0" err="1">
                <a:solidFill>
                  <a:schemeClr val="bg1"/>
                </a:solidFill>
                <a:latin typeface="Arial" panose="020B0604020202020204" pitchFamily="34" charset="0"/>
                <a:cs typeface="Arial" panose="020B0604020202020204" pitchFamily="34" charset="0"/>
              </a:rPr>
              <a:t>means</a:t>
            </a:r>
            <a:r>
              <a:rPr lang="fr-FR" b="1" dirty="0">
                <a:solidFill>
                  <a:schemeClr val="bg1"/>
                </a:solidFill>
                <a:latin typeface="Arial" panose="020B0604020202020204" pitchFamily="34" charset="0"/>
                <a:cs typeface="Arial" panose="020B0604020202020204" pitchFamily="34" charset="0"/>
              </a:rPr>
              <a:t> </a:t>
            </a:r>
          </a:p>
        </p:txBody>
      </p:sp>
      <p:sp>
        <p:nvSpPr>
          <p:cNvPr id="12" name="Rectangle 11">
            <a:extLst>
              <a:ext uri="{FF2B5EF4-FFF2-40B4-BE49-F238E27FC236}">
                <a16:creationId xmlns:a16="http://schemas.microsoft.com/office/drawing/2014/main" id="{876844CF-AFAE-E476-52B7-113F8C997220}"/>
              </a:ext>
            </a:extLst>
          </p:cNvPr>
          <p:cNvSpPr/>
          <p:nvPr/>
        </p:nvSpPr>
        <p:spPr>
          <a:xfrm>
            <a:off x="5850513" y="6185830"/>
            <a:ext cx="1978914" cy="57959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fr-FR" b="1" dirty="0">
                <a:solidFill>
                  <a:schemeClr val="bg1"/>
                </a:solidFill>
                <a:latin typeface="Arial" panose="020B0604020202020204" pitchFamily="34" charset="0"/>
                <a:cs typeface="Arial" panose="020B0604020202020204" pitchFamily="34" charset="0"/>
              </a:rPr>
              <a:t>Visualisation 2D</a:t>
            </a:r>
          </a:p>
        </p:txBody>
      </p:sp>
      <p:sp>
        <p:nvSpPr>
          <p:cNvPr id="13" name="Rectangle 12">
            <a:extLst>
              <a:ext uri="{FF2B5EF4-FFF2-40B4-BE49-F238E27FC236}">
                <a16:creationId xmlns:a16="http://schemas.microsoft.com/office/drawing/2014/main" id="{6E7A88C8-55DD-C99E-F7C1-8D0D7917AD1D}"/>
              </a:ext>
            </a:extLst>
          </p:cNvPr>
          <p:cNvSpPr/>
          <p:nvPr/>
        </p:nvSpPr>
        <p:spPr>
          <a:xfrm>
            <a:off x="7939593" y="6185830"/>
            <a:ext cx="1739769" cy="57959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b="1" dirty="0">
                <a:solidFill>
                  <a:schemeClr val="bg1"/>
                </a:solidFill>
                <a:latin typeface="Arial" panose="020B0604020202020204" pitchFamily="34" charset="0"/>
                <a:cs typeface="Arial" panose="020B0604020202020204" pitchFamily="34" charset="0"/>
              </a:rPr>
              <a:t>ARI Score</a:t>
            </a:r>
          </a:p>
        </p:txBody>
      </p:sp>
      <p:sp>
        <p:nvSpPr>
          <p:cNvPr id="14" name="Rectangle : coins arrondis 13">
            <a:extLst>
              <a:ext uri="{FF2B5EF4-FFF2-40B4-BE49-F238E27FC236}">
                <a16:creationId xmlns:a16="http://schemas.microsoft.com/office/drawing/2014/main" id="{67873F4B-B3F1-6872-DD43-855193F1DF5B}"/>
              </a:ext>
            </a:extLst>
          </p:cNvPr>
          <p:cNvSpPr/>
          <p:nvPr/>
        </p:nvSpPr>
        <p:spPr>
          <a:xfrm>
            <a:off x="9733054" y="6162116"/>
            <a:ext cx="2377868" cy="59104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fr-FR" sz="2000" b="1" dirty="0">
              <a:solidFill>
                <a:schemeClr val="bg1"/>
              </a:solidFill>
              <a:latin typeface="Arial" panose="020B0604020202020204" pitchFamily="34" charset="0"/>
              <a:cs typeface="Arial" panose="020B0604020202020204" pitchFamily="34" charset="0"/>
            </a:endParaRPr>
          </a:p>
          <a:p>
            <a:pPr algn="ctr"/>
            <a:r>
              <a:rPr lang="fr-FR" sz="2000" b="1" dirty="0">
                <a:solidFill>
                  <a:schemeClr val="bg1"/>
                </a:solidFill>
                <a:latin typeface="Arial" panose="020B0604020202020204" pitchFamily="34" charset="0"/>
                <a:cs typeface="Arial" panose="020B0604020202020204" pitchFamily="34" charset="0"/>
              </a:rPr>
              <a:t>A</a:t>
            </a:r>
            <a:r>
              <a:rPr lang="fr-FR" b="1" dirty="0">
                <a:solidFill>
                  <a:schemeClr val="bg1"/>
                </a:solidFill>
                <a:latin typeface="Arial" panose="020B0604020202020204" pitchFamily="34" charset="0"/>
                <a:cs typeface="Arial" panose="020B0604020202020204" pitchFamily="34" charset="0"/>
              </a:rPr>
              <a:t>RI Score = 0.3746</a:t>
            </a:r>
            <a:endParaRPr lang="fr-FR" b="1" dirty="0">
              <a:latin typeface="Arial" panose="020B0604020202020204" pitchFamily="34" charset="0"/>
              <a:cs typeface="Arial" panose="020B0604020202020204" pitchFamily="34" charset="0"/>
            </a:endParaRPr>
          </a:p>
          <a:p>
            <a:pPr algn="ctr"/>
            <a:endParaRPr lang="fr-FR" dirty="0"/>
          </a:p>
        </p:txBody>
      </p:sp>
      <p:sp>
        <p:nvSpPr>
          <p:cNvPr id="15" name="Flèche : courbe vers le bas 14">
            <a:extLst>
              <a:ext uri="{FF2B5EF4-FFF2-40B4-BE49-F238E27FC236}">
                <a16:creationId xmlns:a16="http://schemas.microsoft.com/office/drawing/2014/main" id="{B7C40FC4-AAEF-D3AC-097D-D397DFEF3874}"/>
              </a:ext>
            </a:extLst>
          </p:cNvPr>
          <p:cNvSpPr/>
          <p:nvPr/>
        </p:nvSpPr>
        <p:spPr>
          <a:xfrm>
            <a:off x="957584" y="5870305"/>
            <a:ext cx="486285" cy="291811"/>
          </a:xfrm>
          <a:prstGeom prst="curved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a:solidFill>
                <a:schemeClr val="tx1"/>
              </a:solidFill>
            </a:endParaRPr>
          </a:p>
        </p:txBody>
      </p:sp>
      <p:sp>
        <p:nvSpPr>
          <p:cNvPr id="16" name="Flèche : courbe vers le bas 15">
            <a:extLst>
              <a:ext uri="{FF2B5EF4-FFF2-40B4-BE49-F238E27FC236}">
                <a16:creationId xmlns:a16="http://schemas.microsoft.com/office/drawing/2014/main" id="{732A0A83-D1A1-171E-4A09-5873B8050B50}"/>
              </a:ext>
            </a:extLst>
          </p:cNvPr>
          <p:cNvSpPr/>
          <p:nvPr/>
        </p:nvSpPr>
        <p:spPr>
          <a:xfrm>
            <a:off x="2511866" y="5870304"/>
            <a:ext cx="486285" cy="291811"/>
          </a:xfrm>
          <a:prstGeom prst="curved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a:solidFill>
                <a:schemeClr val="tx1"/>
              </a:solidFill>
            </a:endParaRPr>
          </a:p>
        </p:txBody>
      </p:sp>
      <p:sp>
        <p:nvSpPr>
          <p:cNvPr id="17" name="Flèche : courbe vers le bas 16">
            <a:extLst>
              <a:ext uri="{FF2B5EF4-FFF2-40B4-BE49-F238E27FC236}">
                <a16:creationId xmlns:a16="http://schemas.microsoft.com/office/drawing/2014/main" id="{E438426D-EE9F-F55B-071A-F77DC25A83C2}"/>
              </a:ext>
            </a:extLst>
          </p:cNvPr>
          <p:cNvSpPr/>
          <p:nvPr/>
        </p:nvSpPr>
        <p:spPr>
          <a:xfrm>
            <a:off x="4037315" y="5894019"/>
            <a:ext cx="486285" cy="291811"/>
          </a:xfrm>
          <a:prstGeom prst="curved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a:solidFill>
                <a:schemeClr val="tx1"/>
              </a:solidFill>
            </a:endParaRPr>
          </a:p>
        </p:txBody>
      </p:sp>
      <p:sp>
        <p:nvSpPr>
          <p:cNvPr id="18" name="Flèche : courbe vers le bas 17">
            <a:extLst>
              <a:ext uri="{FF2B5EF4-FFF2-40B4-BE49-F238E27FC236}">
                <a16:creationId xmlns:a16="http://schemas.microsoft.com/office/drawing/2014/main" id="{58FEEDAA-72A9-73A4-3269-444B678C5DB9}"/>
              </a:ext>
            </a:extLst>
          </p:cNvPr>
          <p:cNvSpPr/>
          <p:nvPr/>
        </p:nvSpPr>
        <p:spPr>
          <a:xfrm>
            <a:off x="5579589" y="5895368"/>
            <a:ext cx="486285" cy="291811"/>
          </a:xfrm>
          <a:prstGeom prst="curved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a:solidFill>
                <a:schemeClr val="tx1"/>
              </a:solidFill>
            </a:endParaRPr>
          </a:p>
        </p:txBody>
      </p:sp>
      <p:sp>
        <p:nvSpPr>
          <p:cNvPr id="19" name="Flèche : courbe vers le bas 18">
            <a:extLst>
              <a:ext uri="{FF2B5EF4-FFF2-40B4-BE49-F238E27FC236}">
                <a16:creationId xmlns:a16="http://schemas.microsoft.com/office/drawing/2014/main" id="{99CFAA93-748F-0F69-F940-76247A61FC8D}"/>
              </a:ext>
            </a:extLst>
          </p:cNvPr>
          <p:cNvSpPr/>
          <p:nvPr/>
        </p:nvSpPr>
        <p:spPr>
          <a:xfrm>
            <a:off x="7663710" y="5894019"/>
            <a:ext cx="486285" cy="291811"/>
          </a:xfrm>
          <a:prstGeom prst="curved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a:solidFill>
                <a:schemeClr val="tx1"/>
              </a:solidFill>
            </a:endParaRPr>
          </a:p>
        </p:txBody>
      </p:sp>
      <p:sp>
        <p:nvSpPr>
          <p:cNvPr id="20" name="Flèche : courbe vers le bas 19">
            <a:extLst>
              <a:ext uri="{FF2B5EF4-FFF2-40B4-BE49-F238E27FC236}">
                <a16:creationId xmlns:a16="http://schemas.microsoft.com/office/drawing/2014/main" id="{8A29E42F-3AFD-DC38-5F85-C1A3D696828A}"/>
              </a:ext>
            </a:extLst>
          </p:cNvPr>
          <p:cNvSpPr/>
          <p:nvPr/>
        </p:nvSpPr>
        <p:spPr>
          <a:xfrm>
            <a:off x="9546385" y="5895368"/>
            <a:ext cx="486285" cy="291811"/>
          </a:xfrm>
          <a:prstGeom prst="curved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a:solidFill>
                <a:schemeClr val="tx1"/>
              </a:solidFill>
            </a:endParaRPr>
          </a:p>
        </p:txBody>
      </p:sp>
      <p:sp>
        <p:nvSpPr>
          <p:cNvPr id="3" name="ZoneTexte 2">
            <a:extLst>
              <a:ext uri="{FF2B5EF4-FFF2-40B4-BE49-F238E27FC236}">
                <a16:creationId xmlns:a16="http://schemas.microsoft.com/office/drawing/2014/main" id="{83B60A7D-29F8-B9EF-649F-7C559C08A623}"/>
              </a:ext>
            </a:extLst>
          </p:cNvPr>
          <p:cNvSpPr txBox="1"/>
          <p:nvPr/>
        </p:nvSpPr>
        <p:spPr>
          <a:xfrm>
            <a:off x="653057" y="5600104"/>
            <a:ext cx="1123890" cy="276999"/>
          </a:xfrm>
          <a:prstGeom prst="rect">
            <a:avLst/>
          </a:prstGeom>
          <a:noFill/>
        </p:spPr>
        <p:txBody>
          <a:bodyPr wrap="square">
            <a:spAutoFit/>
          </a:bodyPr>
          <a:lstStyle/>
          <a:p>
            <a:pPr algn="ctr"/>
            <a:r>
              <a:rPr lang="fr-FR" sz="1200" b="1" dirty="0">
                <a:solidFill>
                  <a:schemeClr val="bg1"/>
                </a:solidFill>
                <a:highlight>
                  <a:srgbClr val="FFFF00"/>
                </a:highlight>
                <a:latin typeface="Arial" panose="020B0604020202020204" pitchFamily="34" charset="0"/>
                <a:cs typeface="Arial" panose="020B0604020202020204" pitchFamily="34" charset="0"/>
              </a:rPr>
              <a:t>(1050,512)</a:t>
            </a:r>
          </a:p>
        </p:txBody>
      </p:sp>
      <p:sp>
        <p:nvSpPr>
          <p:cNvPr id="5" name="ZoneTexte 4">
            <a:extLst>
              <a:ext uri="{FF2B5EF4-FFF2-40B4-BE49-F238E27FC236}">
                <a16:creationId xmlns:a16="http://schemas.microsoft.com/office/drawing/2014/main" id="{D495821E-161B-903D-F866-38C42E639A46}"/>
              </a:ext>
            </a:extLst>
          </p:cNvPr>
          <p:cNvSpPr txBox="1"/>
          <p:nvPr/>
        </p:nvSpPr>
        <p:spPr>
          <a:xfrm>
            <a:off x="2254166" y="5622145"/>
            <a:ext cx="1123890" cy="276999"/>
          </a:xfrm>
          <a:prstGeom prst="rect">
            <a:avLst/>
          </a:prstGeom>
          <a:noFill/>
        </p:spPr>
        <p:txBody>
          <a:bodyPr wrap="square">
            <a:spAutoFit/>
          </a:bodyPr>
          <a:lstStyle/>
          <a:p>
            <a:pPr algn="ctr"/>
            <a:r>
              <a:rPr lang="fr-FR" sz="1200" b="1" dirty="0">
                <a:solidFill>
                  <a:schemeClr val="bg1"/>
                </a:solidFill>
                <a:highlight>
                  <a:srgbClr val="FFFF00"/>
                </a:highlight>
                <a:latin typeface="Arial" panose="020B0604020202020204" pitchFamily="34" charset="0"/>
                <a:cs typeface="Arial" panose="020B0604020202020204" pitchFamily="34" charset="0"/>
              </a:rPr>
              <a:t>(1050,337)</a:t>
            </a:r>
          </a:p>
        </p:txBody>
      </p:sp>
      <p:sp>
        <p:nvSpPr>
          <p:cNvPr id="8" name="ZoneTexte 7">
            <a:extLst>
              <a:ext uri="{FF2B5EF4-FFF2-40B4-BE49-F238E27FC236}">
                <a16:creationId xmlns:a16="http://schemas.microsoft.com/office/drawing/2014/main" id="{03ABE8ED-764C-274A-9FC6-AD128FC54B62}"/>
              </a:ext>
            </a:extLst>
          </p:cNvPr>
          <p:cNvSpPr txBox="1"/>
          <p:nvPr/>
        </p:nvSpPr>
        <p:spPr>
          <a:xfrm>
            <a:off x="3745499" y="5626519"/>
            <a:ext cx="1123890" cy="276999"/>
          </a:xfrm>
          <a:prstGeom prst="rect">
            <a:avLst/>
          </a:prstGeom>
          <a:noFill/>
        </p:spPr>
        <p:txBody>
          <a:bodyPr wrap="square">
            <a:spAutoFit/>
          </a:bodyPr>
          <a:lstStyle/>
          <a:p>
            <a:pPr algn="ctr"/>
            <a:r>
              <a:rPr lang="fr-FR" sz="1200" b="1" dirty="0">
                <a:solidFill>
                  <a:schemeClr val="bg1"/>
                </a:solidFill>
                <a:highlight>
                  <a:srgbClr val="FFFF00"/>
                </a:highlight>
                <a:latin typeface="Arial" panose="020B0604020202020204" pitchFamily="34" charset="0"/>
                <a:cs typeface="Arial" panose="020B0604020202020204" pitchFamily="34" charset="0"/>
              </a:rPr>
              <a:t>(1050,2)</a:t>
            </a:r>
          </a:p>
        </p:txBody>
      </p:sp>
      <p:pic>
        <p:nvPicPr>
          <p:cNvPr id="7170" name="Picture 2">
            <a:extLst>
              <a:ext uri="{FF2B5EF4-FFF2-40B4-BE49-F238E27FC236}">
                <a16:creationId xmlns:a16="http://schemas.microsoft.com/office/drawing/2014/main" id="{CAAF87E1-5E3C-361D-EDE3-CE5D1D92E6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15" y="1721804"/>
            <a:ext cx="6621617" cy="385893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885386AE-C673-2260-3677-B090A3D7FC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5915" y="1719291"/>
            <a:ext cx="5316970" cy="3880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064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7C32A4-55B6-0E05-6848-530B7B77FF5B}"/>
              </a:ext>
            </a:extLst>
          </p:cNvPr>
          <p:cNvSpPr>
            <a:spLocks noGrp="1"/>
          </p:cNvSpPr>
          <p:nvPr>
            <p:ph type="title"/>
          </p:nvPr>
        </p:nvSpPr>
        <p:spPr/>
        <p:txBody>
          <a:bodyPr>
            <a:normAutofit/>
          </a:bodyPr>
          <a:lstStyle/>
          <a:p>
            <a:r>
              <a:rPr lang="fr-FR" sz="3000" b="1" dirty="0"/>
              <a:t>Conclusion sur f</a:t>
            </a:r>
            <a:r>
              <a:rPr lang="fr-FR" sz="3000" b="1" dirty="0">
                <a:latin typeface="Arial" panose="020B0604020202020204" pitchFamily="34" charset="0"/>
                <a:cs typeface="Arial" panose="020B0604020202020204" pitchFamily="34" charset="0"/>
              </a:rPr>
              <a:t>aisabilité via les données textuelles</a:t>
            </a:r>
            <a:endParaRPr lang="fr-FR" sz="3000" b="1" dirty="0"/>
          </a:p>
        </p:txBody>
      </p:sp>
      <p:sp>
        <p:nvSpPr>
          <p:cNvPr id="4" name="Espace réservé du numéro de diapositive 3">
            <a:extLst>
              <a:ext uri="{FF2B5EF4-FFF2-40B4-BE49-F238E27FC236}">
                <a16:creationId xmlns:a16="http://schemas.microsoft.com/office/drawing/2014/main" id="{E3B52A94-892D-5646-35AB-261501F28A18}"/>
              </a:ext>
            </a:extLst>
          </p:cNvPr>
          <p:cNvSpPr>
            <a:spLocks noGrp="1"/>
          </p:cNvSpPr>
          <p:nvPr>
            <p:ph type="sldNum" sz="quarter" idx="12"/>
          </p:nvPr>
        </p:nvSpPr>
        <p:spPr/>
        <p:txBody>
          <a:bodyPr/>
          <a:lstStyle/>
          <a:p>
            <a:fld id="{6D22F896-40B5-4ADD-8801-0D06FADFA095}" type="slidenum">
              <a:rPr lang="en-US" smtClean="0"/>
              <a:t>16</a:t>
            </a:fld>
            <a:endParaRPr lang="en-US" dirty="0"/>
          </a:p>
        </p:txBody>
      </p:sp>
      <p:sp>
        <p:nvSpPr>
          <p:cNvPr id="6" name="ZoneTexte 5">
            <a:extLst>
              <a:ext uri="{FF2B5EF4-FFF2-40B4-BE49-F238E27FC236}">
                <a16:creationId xmlns:a16="http://schemas.microsoft.com/office/drawing/2014/main" id="{33BEB491-0C2D-D4F0-3E4A-D737D35F8423}"/>
              </a:ext>
            </a:extLst>
          </p:cNvPr>
          <p:cNvSpPr txBox="1"/>
          <p:nvPr/>
        </p:nvSpPr>
        <p:spPr>
          <a:xfrm>
            <a:off x="146179" y="2531297"/>
            <a:ext cx="7737410" cy="553998"/>
          </a:xfrm>
          <a:prstGeom prst="rect">
            <a:avLst/>
          </a:prstGeom>
          <a:noFill/>
        </p:spPr>
        <p:txBody>
          <a:bodyPr wrap="square">
            <a:spAutoFit/>
          </a:bodyPr>
          <a:lstStyle/>
          <a:p>
            <a:pPr marL="285750" indent="-285750">
              <a:buFont typeface="Wingdings" panose="05000000000000000000" pitchFamily="2" charset="2"/>
              <a:buChar char="q"/>
            </a:pPr>
            <a:r>
              <a:rPr lang="fr-FR" sz="1500" dirty="0">
                <a:solidFill>
                  <a:schemeClr val="bg1"/>
                </a:solidFill>
                <a:latin typeface="Arial" panose="020B0604020202020204" pitchFamily="34" charset="0"/>
                <a:cs typeface="Arial" panose="020B0604020202020204" pitchFamily="34" charset="0"/>
              </a:rPr>
              <a:t>L’attribution des catégories des produits peut être </a:t>
            </a:r>
          </a:p>
          <a:p>
            <a:r>
              <a:rPr lang="fr-FR" sz="1500" dirty="0">
                <a:solidFill>
                  <a:schemeClr val="bg1"/>
                </a:solidFill>
                <a:latin typeface="Arial" panose="020B0604020202020204" pitchFamily="34" charset="0"/>
                <a:cs typeface="Arial" panose="020B0604020202020204" pitchFamily="34" charset="0"/>
              </a:rPr>
              <a:t>     automatisée à partir des données textuelles</a:t>
            </a:r>
            <a:endParaRPr lang="fr-FR" sz="1500" dirty="0"/>
          </a:p>
        </p:txBody>
      </p:sp>
      <p:sp>
        <p:nvSpPr>
          <p:cNvPr id="7" name="ZoneTexte 6">
            <a:extLst>
              <a:ext uri="{FF2B5EF4-FFF2-40B4-BE49-F238E27FC236}">
                <a16:creationId xmlns:a16="http://schemas.microsoft.com/office/drawing/2014/main" id="{254F3B3D-2175-A22E-D119-8ECE6D182269}"/>
              </a:ext>
            </a:extLst>
          </p:cNvPr>
          <p:cNvSpPr txBox="1"/>
          <p:nvPr/>
        </p:nvSpPr>
        <p:spPr>
          <a:xfrm>
            <a:off x="0" y="3883744"/>
            <a:ext cx="7827900" cy="600164"/>
          </a:xfrm>
          <a:prstGeom prst="rect">
            <a:avLst/>
          </a:prstGeom>
          <a:noFill/>
        </p:spPr>
        <p:txBody>
          <a:bodyPr wrap="square">
            <a:spAutoFit/>
          </a:bodyPr>
          <a:lstStyle/>
          <a:p>
            <a:pPr marL="285750" indent="-285750">
              <a:buFont typeface="Wingdings" panose="05000000000000000000" pitchFamily="2" charset="2"/>
              <a:buChar char="q"/>
            </a:pPr>
            <a:r>
              <a:rPr lang="fr-FR" b="0" i="0" dirty="0">
                <a:solidFill>
                  <a:srgbClr val="000000"/>
                </a:solidFill>
                <a:effectLst/>
                <a:latin typeface="Arial" panose="020B0604020202020204" pitchFamily="34" charset="0"/>
                <a:cs typeface="Arial" panose="020B0604020202020204" pitchFamily="34" charset="0"/>
              </a:rPr>
              <a:t> </a:t>
            </a:r>
            <a:r>
              <a:rPr lang="fr-FR" sz="1500" b="0" i="0" dirty="0">
                <a:solidFill>
                  <a:srgbClr val="000000"/>
                </a:solidFill>
                <a:effectLst/>
                <a:latin typeface="Arial" panose="020B0604020202020204" pitchFamily="34" charset="0"/>
                <a:cs typeface="Arial" panose="020B0604020202020204" pitchFamily="34" charset="0"/>
              </a:rPr>
              <a:t>L'analyse graphique montre visuellement qu'il est réalisable </a:t>
            </a:r>
          </a:p>
          <a:p>
            <a:r>
              <a:rPr lang="fr-FR" sz="1500" dirty="0">
                <a:solidFill>
                  <a:srgbClr val="000000"/>
                </a:solidFill>
                <a:latin typeface="Arial" panose="020B0604020202020204" pitchFamily="34" charset="0"/>
                <a:cs typeface="Arial" panose="020B0604020202020204" pitchFamily="34" charset="0"/>
              </a:rPr>
              <a:t>      </a:t>
            </a:r>
            <a:r>
              <a:rPr lang="fr-FR" sz="1500" b="0" i="0" dirty="0">
                <a:solidFill>
                  <a:srgbClr val="000000"/>
                </a:solidFill>
                <a:effectLst/>
                <a:latin typeface="Arial" panose="020B0604020202020204" pitchFamily="34" charset="0"/>
                <a:cs typeface="Arial" panose="020B0604020202020204" pitchFamily="34" charset="0"/>
              </a:rPr>
              <a:t>de séparer automatiquement les produits selon leurs vraies catégorie</a:t>
            </a:r>
            <a:endParaRPr lang="fr-FR" sz="1500" dirty="0">
              <a:latin typeface="Arial" panose="020B0604020202020204" pitchFamily="34" charset="0"/>
              <a:cs typeface="Arial" panose="020B0604020202020204" pitchFamily="34" charset="0"/>
            </a:endParaRPr>
          </a:p>
        </p:txBody>
      </p:sp>
      <p:sp>
        <p:nvSpPr>
          <p:cNvPr id="8" name="ZoneTexte 7">
            <a:extLst>
              <a:ext uri="{FF2B5EF4-FFF2-40B4-BE49-F238E27FC236}">
                <a16:creationId xmlns:a16="http://schemas.microsoft.com/office/drawing/2014/main" id="{B7FFD538-2C07-ECA2-41D5-C3828068109C}"/>
              </a:ext>
            </a:extLst>
          </p:cNvPr>
          <p:cNvSpPr txBox="1"/>
          <p:nvPr/>
        </p:nvSpPr>
        <p:spPr>
          <a:xfrm>
            <a:off x="72312" y="5257662"/>
            <a:ext cx="8375002" cy="569387"/>
          </a:xfrm>
          <a:prstGeom prst="rect">
            <a:avLst/>
          </a:prstGeom>
          <a:noFill/>
        </p:spPr>
        <p:txBody>
          <a:bodyPr wrap="square">
            <a:spAutoFit/>
          </a:bodyPr>
          <a:lstStyle/>
          <a:p>
            <a:pPr marL="285750" indent="-285750">
              <a:buFont typeface="Wingdings" panose="05000000000000000000" pitchFamily="2" charset="2"/>
              <a:buChar char="q"/>
            </a:pPr>
            <a:r>
              <a:rPr lang="fr-FR" sz="1500" dirty="0">
                <a:solidFill>
                  <a:srgbClr val="000000"/>
                </a:solidFill>
                <a:latin typeface="Arial" panose="020B0604020202020204" pitchFamily="34" charset="0"/>
                <a:cs typeface="Arial" panose="020B0604020202020204" pitchFamily="34" charset="0"/>
              </a:rPr>
              <a:t>L</a:t>
            </a:r>
            <a:r>
              <a:rPr lang="fr-FR" sz="1500" b="0" i="0" dirty="0">
                <a:solidFill>
                  <a:srgbClr val="000000"/>
                </a:solidFill>
                <a:effectLst/>
                <a:latin typeface="Arial" panose="020B0604020202020204" pitchFamily="34" charset="0"/>
                <a:cs typeface="Arial" panose="020B0604020202020204" pitchFamily="34" charset="0"/>
              </a:rPr>
              <a:t>es meilleurs résultats sont obtenus par le modèle </a:t>
            </a:r>
            <a:r>
              <a:rPr lang="fr-FR" sz="1600" b="1" i="0" dirty="0">
                <a:solidFill>
                  <a:schemeClr val="bg1"/>
                </a:solidFill>
                <a:effectLst/>
                <a:latin typeface="Arial" panose="020B0604020202020204" pitchFamily="34" charset="0"/>
                <a:cs typeface="Arial" panose="020B0604020202020204" pitchFamily="34" charset="0"/>
              </a:rPr>
              <a:t>Tf-</a:t>
            </a:r>
            <a:r>
              <a:rPr lang="fr-FR" sz="1600" b="1" i="0" dirty="0" err="1">
                <a:solidFill>
                  <a:schemeClr val="bg1"/>
                </a:solidFill>
                <a:effectLst/>
                <a:latin typeface="Arial" panose="020B0604020202020204" pitchFamily="34" charset="0"/>
                <a:cs typeface="Arial" panose="020B0604020202020204" pitchFamily="34" charset="0"/>
              </a:rPr>
              <a:t>idf</a:t>
            </a:r>
            <a:r>
              <a:rPr lang="fr-FR" sz="1500" b="0" i="0" dirty="0">
                <a:solidFill>
                  <a:srgbClr val="000000"/>
                </a:solidFill>
                <a:effectLst/>
                <a:latin typeface="Arial" panose="020B0604020202020204" pitchFamily="34" charset="0"/>
                <a:cs typeface="Arial" panose="020B0604020202020204" pitchFamily="34" charset="0"/>
              </a:rPr>
              <a:t>. </a:t>
            </a:r>
          </a:p>
          <a:p>
            <a:r>
              <a:rPr lang="fr-FR" sz="1500" dirty="0">
                <a:solidFill>
                  <a:srgbClr val="000000"/>
                </a:solidFill>
                <a:latin typeface="Arial" panose="020B0604020202020204" pitchFamily="34" charset="0"/>
                <a:cs typeface="Arial" panose="020B0604020202020204" pitchFamily="34" charset="0"/>
              </a:rPr>
              <a:t>      </a:t>
            </a:r>
            <a:r>
              <a:rPr lang="fr-FR" sz="1500" b="0" i="0" dirty="0">
                <a:solidFill>
                  <a:srgbClr val="000000"/>
                </a:solidFill>
                <a:effectLst/>
                <a:latin typeface="Arial" panose="020B0604020202020204" pitchFamily="34" charset="0"/>
                <a:cs typeface="Arial" panose="020B0604020202020204" pitchFamily="34" charset="0"/>
              </a:rPr>
              <a:t>On obtient un ARI de </a:t>
            </a:r>
            <a:r>
              <a:rPr lang="fr-FR" sz="1500" b="1" i="0" dirty="0">
                <a:solidFill>
                  <a:srgbClr val="000000"/>
                </a:solidFill>
                <a:effectLst/>
                <a:latin typeface="Arial" panose="020B0604020202020204" pitchFamily="34" charset="0"/>
                <a:cs typeface="Arial" panose="020B0604020202020204" pitchFamily="34" charset="0"/>
              </a:rPr>
              <a:t>0.5570</a:t>
            </a:r>
            <a:endParaRPr lang="fr-FR" sz="1500" dirty="0">
              <a:latin typeface="Arial" panose="020B0604020202020204" pitchFamily="34" charset="0"/>
              <a:cs typeface="Arial" panose="020B0604020202020204" pitchFamily="34" charset="0"/>
            </a:endParaRPr>
          </a:p>
        </p:txBody>
      </p:sp>
      <p:pic>
        <p:nvPicPr>
          <p:cNvPr id="2052" name="Picture 4">
            <a:extLst>
              <a:ext uri="{FF2B5EF4-FFF2-40B4-BE49-F238E27FC236}">
                <a16:creationId xmlns:a16="http://schemas.microsoft.com/office/drawing/2014/main" id="{E1931A05-A200-E879-3983-BDD6C20CD1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7707" y="2051824"/>
            <a:ext cx="5578113" cy="4721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4315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CE0CF-39E0-2C8C-9110-D7AD2D3ADE02}"/>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A7F7DDA-53E0-D4E0-208D-78485D8A15F3}"/>
              </a:ext>
            </a:extLst>
          </p:cNvPr>
          <p:cNvSpPr>
            <a:spLocks noGrp="1"/>
          </p:cNvSpPr>
          <p:nvPr>
            <p:ph type="title"/>
          </p:nvPr>
        </p:nvSpPr>
        <p:spPr/>
        <p:txBody>
          <a:bodyPr>
            <a:normAutofit/>
          </a:bodyPr>
          <a:lstStyle/>
          <a:p>
            <a:pPr algn="l"/>
            <a:r>
              <a:rPr lang="fr-FR" b="1" i="0" dirty="0">
                <a:effectLst/>
                <a:latin typeface="Arial" panose="020B0604020202020204" pitchFamily="34" charset="0"/>
                <a:cs typeface="Arial" panose="020B0604020202020204" pitchFamily="34" charset="0"/>
              </a:rPr>
              <a:t>Traitement des données visuelles</a:t>
            </a:r>
          </a:p>
        </p:txBody>
      </p:sp>
      <p:sp>
        <p:nvSpPr>
          <p:cNvPr id="3" name="Espace réservé du numéro de diapositive 2">
            <a:extLst>
              <a:ext uri="{FF2B5EF4-FFF2-40B4-BE49-F238E27FC236}">
                <a16:creationId xmlns:a16="http://schemas.microsoft.com/office/drawing/2014/main" id="{B9707F5F-CF62-1FC8-2665-DD61535449D5}"/>
              </a:ext>
            </a:extLst>
          </p:cNvPr>
          <p:cNvSpPr>
            <a:spLocks noGrp="1"/>
          </p:cNvSpPr>
          <p:nvPr>
            <p:ph type="sldNum" sz="quarter" idx="12"/>
          </p:nvPr>
        </p:nvSpPr>
        <p:spPr/>
        <p:txBody>
          <a:bodyPr/>
          <a:lstStyle/>
          <a:p>
            <a:fld id="{6D22F896-40B5-4ADD-8801-0D06FADFA095}" type="slidenum">
              <a:rPr lang="en-US" smtClean="0"/>
              <a:t>17</a:t>
            </a:fld>
            <a:endParaRPr lang="en-US" dirty="0"/>
          </a:p>
        </p:txBody>
      </p:sp>
      <p:sp>
        <p:nvSpPr>
          <p:cNvPr id="6" name="Flèche : chevron 5">
            <a:extLst>
              <a:ext uri="{FF2B5EF4-FFF2-40B4-BE49-F238E27FC236}">
                <a16:creationId xmlns:a16="http://schemas.microsoft.com/office/drawing/2014/main" id="{54D8B710-A0A2-2E5F-AC7E-116B18C396DC}"/>
              </a:ext>
            </a:extLst>
          </p:cNvPr>
          <p:cNvSpPr/>
          <p:nvPr/>
        </p:nvSpPr>
        <p:spPr>
          <a:xfrm>
            <a:off x="66353" y="2012830"/>
            <a:ext cx="2440970" cy="619645"/>
          </a:xfrm>
          <a:prstGeom prst="chevron">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fr-FR" b="1" dirty="0">
              <a:solidFill>
                <a:schemeClr val="bg1"/>
              </a:solidFill>
              <a:latin typeface="Arial" panose="020B0604020202020204" pitchFamily="34" charset="0"/>
              <a:cs typeface="Arial" panose="020B0604020202020204" pitchFamily="34" charset="0"/>
            </a:endParaRPr>
          </a:p>
          <a:p>
            <a:pPr algn="ctr"/>
            <a:r>
              <a:rPr lang="fr-FR" b="1" dirty="0">
                <a:solidFill>
                  <a:schemeClr val="bg1"/>
                </a:solidFill>
                <a:latin typeface="Arial" panose="020B0604020202020204" pitchFamily="34" charset="0"/>
                <a:cs typeface="Arial" panose="020B0604020202020204" pitchFamily="34" charset="0"/>
              </a:rPr>
              <a:t>Prétraitement </a:t>
            </a:r>
          </a:p>
          <a:p>
            <a:pPr algn="ctr"/>
            <a:endParaRPr lang="fr-FR" dirty="0">
              <a:solidFill>
                <a:schemeClr val="tx1"/>
              </a:solidFill>
            </a:endParaRPr>
          </a:p>
        </p:txBody>
      </p:sp>
      <p:sp>
        <p:nvSpPr>
          <p:cNvPr id="19" name="Flèche : chevron 18">
            <a:extLst>
              <a:ext uri="{FF2B5EF4-FFF2-40B4-BE49-F238E27FC236}">
                <a16:creationId xmlns:a16="http://schemas.microsoft.com/office/drawing/2014/main" id="{343C2400-D317-B5D9-083D-6D9360A7CCE7}"/>
              </a:ext>
            </a:extLst>
          </p:cNvPr>
          <p:cNvSpPr/>
          <p:nvPr/>
        </p:nvSpPr>
        <p:spPr>
          <a:xfrm>
            <a:off x="2445374" y="2044052"/>
            <a:ext cx="2663687" cy="619645"/>
          </a:xfrm>
          <a:prstGeom prst="chevron">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fr-FR" b="1" dirty="0">
              <a:solidFill>
                <a:schemeClr val="bg1"/>
              </a:solidFill>
              <a:latin typeface="Arial" panose="020B0604020202020204" pitchFamily="34" charset="0"/>
              <a:cs typeface="Arial" panose="020B0604020202020204" pitchFamily="34" charset="0"/>
            </a:endParaRPr>
          </a:p>
          <a:p>
            <a:pPr algn="ctr"/>
            <a:r>
              <a:rPr lang="fr-FR" b="1" dirty="0">
                <a:solidFill>
                  <a:schemeClr val="bg1"/>
                </a:solidFill>
                <a:latin typeface="Arial" panose="020B0604020202020204" pitchFamily="34" charset="0"/>
                <a:cs typeface="Arial" panose="020B0604020202020204" pitchFamily="34" charset="0"/>
              </a:rPr>
              <a:t>Extraction des </a:t>
            </a:r>
            <a:r>
              <a:rPr lang="fr-FR" b="1" dirty="0" err="1">
                <a:solidFill>
                  <a:schemeClr val="bg1"/>
                </a:solidFill>
                <a:latin typeface="Arial" panose="020B0604020202020204" pitchFamily="34" charset="0"/>
                <a:cs typeface="Arial" panose="020B0604020202020204" pitchFamily="34" charset="0"/>
              </a:rPr>
              <a:t>Features</a:t>
            </a:r>
            <a:endParaRPr lang="fr-FR" b="1" dirty="0">
              <a:solidFill>
                <a:schemeClr val="bg1"/>
              </a:solidFill>
              <a:latin typeface="Arial" panose="020B0604020202020204" pitchFamily="34" charset="0"/>
              <a:cs typeface="Arial" panose="020B0604020202020204" pitchFamily="34" charset="0"/>
            </a:endParaRPr>
          </a:p>
          <a:p>
            <a:pPr algn="ctr"/>
            <a:endParaRPr lang="fr-FR" dirty="0">
              <a:solidFill>
                <a:schemeClr val="tx1"/>
              </a:solidFill>
            </a:endParaRPr>
          </a:p>
        </p:txBody>
      </p:sp>
      <p:sp>
        <p:nvSpPr>
          <p:cNvPr id="20" name="Flèche : chevron 19">
            <a:extLst>
              <a:ext uri="{FF2B5EF4-FFF2-40B4-BE49-F238E27FC236}">
                <a16:creationId xmlns:a16="http://schemas.microsoft.com/office/drawing/2014/main" id="{C71EF96E-CE44-C406-1B5B-975E8CAF7332}"/>
              </a:ext>
            </a:extLst>
          </p:cNvPr>
          <p:cNvSpPr/>
          <p:nvPr/>
        </p:nvSpPr>
        <p:spPr>
          <a:xfrm>
            <a:off x="4980565" y="2077325"/>
            <a:ext cx="2663687" cy="619645"/>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b="1" dirty="0">
              <a:solidFill>
                <a:schemeClr val="bg1"/>
              </a:solidFill>
              <a:latin typeface="Arial" panose="020B0604020202020204" pitchFamily="34" charset="0"/>
              <a:cs typeface="Arial" panose="020B0604020202020204" pitchFamily="34" charset="0"/>
            </a:endParaRPr>
          </a:p>
          <a:p>
            <a:pPr algn="ctr"/>
            <a:r>
              <a:rPr lang="fr-FR" b="1" dirty="0">
                <a:solidFill>
                  <a:schemeClr val="bg1"/>
                </a:solidFill>
                <a:latin typeface="Arial" panose="020B0604020202020204" pitchFamily="34" charset="0"/>
                <a:cs typeface="Arial" panose="020B0604020202020204" pitchFamily="34" charset="0"/>
              </a:rPr>
              <a:t>Réduction de</a:t>
            </a:r>
          </a:p>
          <a:p>
            <a:pPr algn="ctr"/>
            <a:r>
              <a:rPr lang="fr-FR" b="1" dirty="0">
                <a:solidFill>
                  <a:schemeClr val="bg1"/>
                </a:solidFill>
                <a:latin typeface="Arial" panose="020B0604020202020204" pitchFamily="34" charset="0"/>
                <a:cs typeface="Arial" panose="020B0604020202020204" pitchFamily="34" charset="0"/>
              </a:rPr>
              <a:t>dimension </a:t>
            </a:r>
          </a:p>
          <a:p>
            <a:pPr algn="ctr"/>
            <a:endParaRPr lang="fr-FR" dirty="0">
              <a:solidFill>
                <a:schemeClr val="tx1"/>
              </a:solidFill>
            </a:endParaRPr>
          </a:p>
        </p:txBody>
      </p:sp>
      <p:sp>
        <p:nvSpPr>
          <p:cNvPr id="21" name="Flèche : chevron 20">
            <a:extLst>
              <a:ext uri="{FF2B5EF4-FFF2-40B4-BE49-F238E27FC236}">
                <a16:creationId xmlns:a16="http://schemas.microsoft.com/office/drawing/2014/main" id="{61C433D5-283D-C56A-2EB3-FED9CB180B16}"/>
              </a:ext>
            </a:extLst>
          </p:cNvPr>
          <p:cNvSpPr/>
          <p:nvPr/>
        </p:nvSpPr>
        <p:spPr>
          <a:xfrm>
            <a:off x="7453807" y="2071337"/>
            <a:ext cx="2663687" cy="619645"/>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b="1" dirty="0">
              <a:solidFill>
                <a:schemeClr val="bg1"/>
              </a:solidFill>
              <a:latin typeface="Arial" panose="020B0604020202020204" pitchFamily="34" charset="0"/>
              <a:cs typeface="Arial" panose="020B0604020202020204" pitchFamily="34" charset="0"/>
            </a:endParaRPr>
          </a:p>
          <a:p>
            <a:pPr algn="ctr"/>
            <a:r>
              <a:rPr lang="fr-FR" b="1" dirty="0">
                <a:solidFill>
                  <a:schemeClr val="bg1"/>
                </a:solidFill>
                <a:latin typeface="Arial" panose="020B0604020202020204" pitchFamily="34" charset="0"/>
                <a:cs typeface="Arial" panose="020B0604020202020204" pitchFamily="34" charset="0"/>
              </a:rPr>
              <a:t>Classification&amp;</a:t>
            </a:r>
          </a:p>
          <a:p>
            <a:pPr algn="ctr"/>
            <a:r>
              <a:rPr lang="fr-FR" b="1" dirty="0">
                <a:solidFill>
                  <a:schemeClr val="bg1"/>
                </a:solidFill>
                <a:latin typeface="Arial" panose="020B0604020202020204" pitchFamily="34" charset="0"/>
                <a:cs typeface="Arial" panose="020B0604020202020204" pitchFamily="34" charset="0"/>
              </a:rPr>
              <a:t>visualisation</a:t>
            </a:r>
          </a:p>
          <a:p>
            <a:pPr algn="ctr"/>
            <a:endParaRPr lang="fr-FR" dirty="0">
              <a:solidFill>
                <a:schemeClr val="tx1"/>
              </a:solidFill>
            </a:endParaRPr>
          </a:p>
        </p:txBody>
      </p:sp>
      <p:sp>
        <p:nvSpPr>
          <p:cNvPr id="22" name="Flèche : chevron 21">
            <a:extLst>
              <a:ext uri="{FF2B5EF4-FFF2-40B4-BE49-F238E27FC236}">
                <a16:creationId xmlns:a16="http://schemas.microsoft.com/office/drawing/2014/main" id="{0F030AD7-6057-1602-A4AD-D869CEE0512F}"/>
              </a:ext>
            </a:extLst>
          </p:cNvPr>
          <p:cNvSpPr/>
          <p:nvPr/>
        </p:nvSpPr>
        <p:spPr>
          <a:xfrm>
            <a:off x="9950971" y="2077325"/>
            <a:ext cx="2225521" cy="619645"/>
          </a:xfrm>
          <a:prstGeom prst="chevr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fr-FR" b="1" dirty="0">
              <a:solidFill>
                <a:schemeClr val="bg1"/>
              </a:solidFill>
              <a:latin typeface="Arial" panose="020B0604020202020204" pitchFamily="34" charset="0"/>
              <a:cs typeface="Arial" panose="020B0604020202020204" pitchFamily="34" charset="0"/>
            </a:endParaRPr>
          </a:p>
          <a:p>
            <a:pPr algn="ctr"/>
            <a:r>
              <a:rPr lang="fr-FR" b="1" dirty="0" err="1">
                <a:solidFill>
                  <a:schemeClr val="bg1"/>
                </a:solidFill>
                <a:latin typeface="Arial" panose="020B0604020202020204" pitchFamily="34" charset="0"/>
                <a:cs typeface="Arial" panose="020B0604020202020204" pitchFamily="34" charset="0"/>
              </a:rPr>
              <a:t>Evalutaion</a:t>
            </a:r>
            <a:r>
              <a:rPr lang="fr-FR" b="1" dirty="0">
                <a:solidFill>
                  <a:schemeClr val="bg1"/>
                </a:solidFill>
                <a:latin typeface="Arial" panose="020B0604020202020204" pitchFamily="34" charset="0"/>
                <a:cs typeface="Arial" panose="020B0604020202020204" pitchFamily="34" charset="0"/>
              </a:rPr>
              <a:t> &amp;</a:t>
            </a:r>
          </a:p>
          <a:p>
            <a:pPr algn="ctr"/>
            <a:r>
              <a:rPr lang="fr-FR" b="1" dirty="0">
                <a:solidFill>
                  <a:schemeClr val="bg1"/>
                </a:solidFill>
                <a:latin typeface="Arial" panose="020B0604020202020204" pitchFamily="34" charset="0"/>
                <a:cs typeface="Arial" panose="020B0604020202020204" pitchFamily="34" charset="0"/>
              </a:rPr>
              <a:t>faisabilité</a:t>
            </a:r>
          </a:p>
          <a:p>
            <a:pPr algn="ctr"/>
            <a:endParaRPr lang="fr-FR" dirty="0">
              <a:solidFill>
                <a:schemeClr val="tx1"/>
              </a:solidFill>
            </a:endParaRPr>
          </a:p>
        </p:txBody>
      </p:sp>
      <p:sp>
        <p:nvSpPr>
          <p:cNvPr id="25" name="Rectangle 24">
            <a:extLst>
              <a:ext uri="{FF2B5EF4-FFF2-40B4-BE49-F238E27FC236}">
                <a16:creationId xmlns:a16="http://schemas.microsoft.com/office/drawing/2014/main" id="{B5C82B26-96A8-4AF0-F142-A375C77F1BF2}"/>
              </a:ext>
            </a:extLst>
          </p:cNvPr>
          <p:cNvSpPr/>
          <p:nvPr/>
        </p:nvSpPr>
        <p:spPr>
          <a:xfrm>
            <a:off x="82555" y="2632475"/>
            <a:ext cx="2254466" cy="19928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q"/>
            </a:pPr>
            <a:r>
              <a:rPr lang="fr-FR" sz="1200" dirty="0">
                <a:solidFill>
                  <a:schemeClr val="bg1"/>
                </a:solidFill>
                <a:latin typeface="Arial" panose="020B0604020202020204" pitchFamily="34" charset="0"/>
                <a:cs typeface="Arial" panose="020B0604020202020204" pitchFamily="34" charset="0"/>
              </a:rPr>
              <a:t>Correction de l’exposition</a:t>
            </a:r>
          </a:p>
          <a:p>
            <a:pPr marL="285750" indent="-285750">
              <a:buFont typeface="Wingdings" panose="05000000000000000000" pitchFamily="2" charset="2"/>
              <a:buChar char="q"/>
            </a:pPr>
            <a:r>
              <a:rPr lang="fr-FR" sz="1200" dirty="0">
                <a:solidFill>
                  <a:schemeClr val="bg1"/>
                </a:solidFill>
                <a:latin typeface="Arial" panose="020B0604020202020204" pitchFamily="34" charset="0"/>
                <a:cs typeface="Arial" panose="020B0604020202020204" pitchFamily="34" charset="0"/>
              </a:rPr>
              <a:t>Correction du contraste</a:t>
            </a:r>
          </a:p>
          <a:p>
            <a:pPr marL="285750" indent="-285750">
              <a:buFont typeface="Wingdings" panose="05000000000000000000" pitchFamily="2" charset="2"/>
              <a:buChar char="q"/>
            </a:pPr>
            <a:r>
              <a:rPr lang="fr-FR" sz="1200" dirty="0">
                <a:solidFill>
                  <a:schemeClr val="bg1"/>
                </a:solidFill>
                <a:latin typeface="Arial" panose="020B0604020202020204" pitchFamily="34" charset="0"/>
                <a:cs typeface="Arial" panose="020B0604020202020204" pitchFamily="34" charset="0"/>
              </a:rPr>
              <a:t>Réduction du bruit</a:t>
            </a:r>
          </a:p>
          <a:p>
            <a:pPr marL="285750" indent="-285750">
              <a:buFont typeface="Wingdings" panose="05000000000000000000" pitchFamily="2" charset="2"/>
              <a:buChar char="q"/>
            </a:pPr>
            <a:r>
              <a:rPr lang="fr-FR" sz="1200" dirty="0">
                <a:solidFill>
                  <a:schemeClr val="bg1"/>
                </a:solidFill>
                <a:latin typeface="Arial" panose="020B0604020202020204" pitchFamily="34" charset="0"/>
                <a:cs typeface="Arial" panose="020B0604020202020204" pitchFamily="34" charset="0"/>
              </a:rPr>
              <a:t>Passage en gris</a:t>
            </a:r>
          </a:p>
          <a:p>
            <a:pPr marL="285750" indent="-285750">
              <a:buFont typeface="Wingdings" panose="05000000000000000000" pitchFamily="2" charset="2"/>
              <a:buChar char="q"/>
            </a:pPr>
            <a:r>
              <a:rPr lang="fr-FR" sz="1200" dirty="0">
                <a:solidFill>
                  <a:schemeClr val="bg1"/>
                </a:solidFill>
                <a:latin typeface="Arial" panose="020B0604020202020204" pitchFamily="34" charset="0"/>
                <a:cs typeface="Arial" panose="020B0604020202020204" pitchFamily="34" charset="0"/>
              </a:rPr>
              <a:t>Redimensionnement </a:t>
            </a:r>
          </a:p>
          <a:p>
            <a:r>
              <a:rPr lang="fr-FR" sz="1200" dirty="0">
                <a:solidFill>
                  <a:schemeClr val="bg1"/>
                </a:solidFill>
                <a:latin typeface="Arial" panose="020B0604020202020204" pitchFamily="34" charset="0"/>
                <a:cs typeface="Arial" panose="020B0604020202020204" pitchFamily="34" charset="0"/>
              </a:rPr>
              <a:t>     ( en 224*224 )</a:t>
            </a:r>
          </a:p>
          <a:p>
            <a:pPr algn="ctr"/>
            <a:endParaRPr lang="fr-FR" dirty="0"/>
          </a:p>
        </p:txBody>
      </p:sp>
      <p:sp>
        <p:nvSpPr>
          <p:cNvPr id="26" name="Rectangle 25">
            <a:extLst>
              <a:ext uri="{FF2B5EF4-FFF2-40B4-BE49-F238E27FC236}">
                <a16:creationId xmlns:a16="http://schemas.microsoft.com/office/drawing/2014/main" id="{B5ED7AB5-F71B-0AC3-CF4F-6B0AE412D576}"/>
              </a:ext>
            </a:extLst>
          </p:cNvPr>
          <p:cNvSpPr/>
          <p:nvPr/>
        </p:nvSpPr>
        <p:spPr>
          <a:xfrm>
            <a:off x="2410297" y="2640417"/>
            <a:ext cx="2401629" cy="19770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q"/>
            </a:pPr>
            <a:r>
              <a:rPr lang="fr-FR" sz="1200" b="1" dirty="0">
                <a:solidFill>
                  <a:schemeClr val="bg1"/>
                </a:solidFill>
                <a:latin typeface="Arial" panose="020B0604020202020204" pitchFamily="34" charset="0"/>
                <a:cs typeface="Arial" panose="020B0604020202020204" pitchFamily="34" charset="0"/>
              </a:rPr>
              <a:t>Bag of images</a:t>
            </a:r>
          </a:p>
          <a:p>
            <a:pPr marL="628650" lvl="1" indent="-171450">
              <a:buFont typeface="Wingdings" panose="05000000000000000000" pitchFamily="2" charset="2"/>
              <a:buChar char="q"/>
            </a:pPr>
            <a:r>
              <a:rPr lang="fr-FR" sz="1200" b="0" dirty="0">
                <a:solidFill>
                  <a:schemeClr val="bg1"/>
                </a:solidFill>
                <a:latin typeface="Arial" panose="020B0604020202020204" pitchFamily="34" charset="0"/>
                <a:cs typeface="Arial" panose="020B0604020202020204" pitchFamily="34" charset="0"/>
              </a:rPr>
              <a:t>SIFT</a:t>
            </a:r>
          </a:p>
          <a:p>
            <a:pPr lvl="1"/>
            <a:endParaRPr lang="fr-FR" sz="1200" b="0" dirty="0">
              <a:solidFill>
                <a:schemeClr val="bg1"/>
              </a:solidFill>
              <a:latin typeface="Arial" panose="020B0604020202020204" pitchFamily="34" charset="0"/>
              <a:cs typeface="Arial" panose="020B0604020202020204" pitchFamily="34" charset="0"/>
            </a:endParaRPr>
          </a:p>
          <a:p>
            <a:pPr lvl="1"/>
            <a:endParaRPr lang="fr-FR" sz="1200" b="0" dirty="0">
              <a:solidFill>
                <a:schemeClr val="bg1"/>
              </a:solidFill>
              <a:latin typeface="Arial" panose="020B0604020202020204" pitchFamily="34" charset="0"/>
              <a:cs typeface="Arial" panose="020B0604020202020204" pitchFamily="34" charset="0"/>
            </a:endParaRPr>
          </a:p>
          <a:p>
            <a:pPr lvl="1"/>
            <a:endParaRPr lang="fr-FR" sz="1200" b="0" dirty="0">
              <a:solidFill>
                <a:schemeClr val="bg1"/>
              </a:solidFill>
              <a:latin typeface="Arial" panose="020B0604020202020204" pitchFamily="34" charset="0"/>
              <a:cs typeface="Arial" panose="020B0604020202020204" pitchFamily="34" charset="0"/>
            </a:endParaRPr>
          </a:p>
          <a:p>
            <a:pPr marL="171450" indent="-171450">
              <a:buFont typeface="Wingdings" panose="05000000000000000000" pitchFamily="2" charset="2"/>
              <a:buChar char="q"/>
            </a:pPr>
            <a:r>
              <a:rPr lang="fr-FR" sz="1200" b="1" dirty="0">
                <a:solidFill>
                  <a:schemeClr val="bg1"/>
                </a:solidFill>
                <a:latin typeface="Arial" panose="020B0604020202020204" pitchFamily="34" charset="0"/>
                <a:cs typeface="Arial" panose="020B0604020202020204" pitchFamily="34" charset="0"/>
              </a:rPr>
              <a:t>Transfer Learning</a:t>
            </a:r>
          </a:p>
          <a:p>
            <a:pPr marL="628650" lvl="1" indent="-171450">
              <a:buFont typeface="Wingdings" panose="05000000000000000000" pitchFamily="2" charset="2"/>
              <a:buChar char="q"/>
            </a:pPr>
            <a:r>
              <a:rPr lang="fr-FR" sz="1200" dirty="0">
                <a:solidFill>
                  <a:schemeClr val="bg1"/>
                </a:solidFill>
                <a:latin typeface="Arial" panose="020B0604020202020204" pitchFamily="34" charset="0"/>
                <a:cs typeface="Arial" panose="020B0604020202020204" pitchFamily="34" charset="0"/>
              </a:rPr>
              <a:t>CNN-VGG16</a:t>
            </a:r>
          </a:p>
          <a:p>
            <a:pPr algn="ctr"/>
            <a:endParaRPr lang="fr-FR" sz="1800" dirty="0">
              <a:solidFill>
                <a:schemeClr val="bg1"/>
              </a:solidFill>
              <a:latin typeface="Arial" panose="020B0604020202020204" pitchFamily="34" charset="0"/>
              <a:cs typeface="Arial" panose="020B0604020202020204" pitchFamily="34" charset="0"/>
            </a:endParaRPr>
          </a:p>
          <a:p>
            <a:pPr algn="ctr"/>
            <a:endParaRPr lang="fr-FR" dirty="0"/>
          </a:p>
        </p:txBody>
      </p:sp>
      <p:sp>
        <p:nvSpPr>
          <p:cNvPr id="29" name="Rectangle 28">
            <a:extLst>
              <a:ext uri="{FF2B5EF4-FFF2-40B4-BE49-F238E27FC236}">
                <a16:creationId xmlns:a16="http://schemas.microsoft.com/office/drawing/2014/main" id="{187BDB28-552B-9071-CF8A-EF386EDE03F4}"/>
              </a:ext>
            </a:extLst>
          </p:cNvPr>
          <p:cNvSpPr/>
          <p:nvPr/>
        </p:nvSpPr>
        <p:spPr>
          <a:xfrm>
            <a:off x="4992723" y="2690982"/>
            <a:ext cx="2302546" cy="19427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q"/>
            </a:pPr>
            <a:r>
              <a:rPr lang="fr-FR" sz="1200" b="1" dirty="0">
                <a:solidFill>
                  <a:schemeClr val="bg1"/>
                </a:solidFill>
                <a:latin typeface="Arial" panose="020B0604020202020204" pitchFamily="34" charset="0"/>
                <a:cs typeface="Arial" panose="020B0604020202020204" pitchFamily="34" charset="0"/>
              </a:rPr>
              <a:t>PCA </a:t>
            </a:r>
          </a:p>
          <a:p>
            <a:pPr marL="285750" indent="-285750">
              <a:buFont typeface="Wingdings" panose="05000000000000000000" pitchFamily="2" charset="2"/>
              <a:buChar char="q"/>
            </a:pPr>
            <a:endParaRPr lang="fr-FR" sz="1200" b="1" dirty="0">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endParaRPr lang="fr-FR" sz="1200" b="1" dirty="0">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fr-FR" sz="1200" b="1" dirty="0">
                <a:solidFill>
                  <a:schemeClr val="bg1"/>
                </a:solidFill>
                <a:latin typeface="Arial" panose="020B0604020202020204" pitchFamily="34" charset="0"/>
                <a:cs typeface="Arial" panose="020B0604020202020204" pitchFamily="34" charset="0"/>
              </a:rPr>
              <a:t>TSNE - 2D</a:t>
            </a:r>
          </a:p>
          <a:p>
            <a:pPr algn="ctr"/>
            <a:endParaRPr lang="fr-FR" dirty="0"/>
          </a:p>
        </p:txBody>
      </p:sp>
      <p:sp>
        <p:nvSpPr>
          <p:cNvPr id="30" name="Rectangle 29">
            <a:extLst>
              <a:ext uri="{FF2B5EF4-FFF2-40B4-BE49-F238E27FC236}">
                <a16:creationId xmlns:a16="http://schemas.microsoft.com/office/drawing/2014/main" id="{6F0DFE74-41C4-F6A2-B491-F9797D62BC13}"/>
              </a:ext>
            </a:extLst>
          </p:cNvPr>
          <p:cNvSpPr/>
          <p:nvPr/>
        </p:nvSpPr>
        <p:spPr>
          <a:xfrm>
            <a:off x="7453807" y="2690982"/>
            <a:ext cx="2337598" cy="19770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q"/>
            </a:pPr>
            <a:r>
              <a:rPr lang="fr-FR" sz="1200" b="1" dirty="0">
                <a:solidFill>
                  <a:schemeClr val="bg1"/>
                </a:solidFill>
                <a:latin typeface="Arial" panose="020B0604020202020204" pitchFamily="34" charset="0"/>
                <a:cs typeface="Arial" panose="020B0604020202020204" pitchFamily="34" charset="0"/>
              </a:rPr>
              <a:t>K-</a:t>
            </a:r>
            <a:r>
              <a:rPr lang="fr-FR" sz="1200" b="1" dirty="0" err="1">
                <a:solidFill>
                  <a:schemeClr val="bg1"/>
                </a:solidFill>
                <a:latin typeface="Arial" panose="020B0604020202020204" pitchFamily="34" charset="0"/>
                <a:cs typeface="Arial" panose="020B0604020202020204" pitchFamily="34" charset="0"/>
              </a:rPr>
              <a:t>means</a:t>
            </a:r>
            <a:endParaRPr lang="fr-FR" sz="1200" b="1" dirty="0">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endParaRPr lang="fr-FR" sz="1200" b="1" dirty="0">
              <a:solidFill>
                <a:schemeClr val="bg1"/>
              </a:solidFill>
              <a:latin typeface="Arial" panose="020B0604020202020204" pitchFamily="34" charset="0"/>
              <a:cs typeface="Arial" panose="020B0604020202020204" pitchFamily="34" charset="0"/>
            </a:endParaRPr>
          </a:p>
          <a:p>
            <a:endParaRPr lang="fr-FR" sz="1200" b="1" dirty="0">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fr-FR" sz="1200" b="1" dirty="0">
                <a:solidFill>
                  <a:schemeClr val="bg1"/>
                </a:solidFill>
                <a:latin typeface="Arial" panose="020B0604020202020204" pitchFamily="34" charset="0"/>
                <a:cs typeface="Arial" panose="020B0604020202020204" pitchFamily="34" charset="0"/>
              </a:rPr>
              <a:t>visualisation - 2D </a:t>
            </a:r>
          </a:p>
          <a:p>
            <a:pPr algn="ctr"/>
            <a:endParaRPr lang="fr-FR" dirty="0"/>
          </a:p>
        </p:txBody>
      </p:sp>
      <p:sp>
        <p:nvSpPr>
          <p:cNvPr id="31" name="Rectangle 30">
            <a:extLst>
              <a:ext uri="{FF2B5EF4-FFF2-40B4-BE49-F238E27FC236}">
                <a16:creationId xmlns:a16="http://schemas.microsoft.com/office/drawing/2014/main" id="{C9E1E76E-3F2B-4E86-41D2-F64928ECB50F}"/>
              </a:ext>
            </a:extLst>
          </p:cNvPr>
          <p:cNvSpPr/>
          <p:nvPr/>
        </p:nvSpPr>
        <p:spPr>
          <a:xfrm>
            <a:off x="9950971" y="2648360"/>
            <a:ext cx="1988935" cy="19770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bg1"/>
                </a:solidFill>
                <a:latin typeface="Arial" panose="020B0604020202020204" pitchFamily="34" charset="0"/>
                <a:cs typeface="Arial" panose="020B0604020202020204" pitchFamily="34" charset="0"/>
              </a:rPr>
              <a:t>ARI score</a:t>
            </a:r>
          </a:p>
          <a:p>
            <a:pPr algn="ctr"/>
            <a:endParaRPr lang="fr-FR" sz="1200" dirty="0">
              <a:solidFill>
                <a:schemeClr val="bg1"/>
              </a:solidFill>
              <a:latin typeface="Arial" panose="020B0604020202020204" pitchFamily="34" charset="0"/>
              <a:cs typeface="Arial" panose="020B0604020202020204" pitchFamily="34" charset="0"/>
            </a:endParaRPr>
          </a:p>
        </p:txBody>
      </p:sp>
      <p:pic>
        <p:nvPicPr>
          <p:cNvPr id="32" name="Image 31">
            <a:extLst>
              <a:ext uri="{FF2B5EF4-FFF2-40B4-BE49-F238E27FC236}">
                <a16:creationId xmlns:a16="http://schemas.microsoft.com/office/drawing/2014/main" id="{02355703-92BA-FE4F-6B7D-BDEE2F7840DF}"/>
              </a:ext>
            </a:extLst>
          </p:cNvPr>
          <p:cNvPicPr>
            <a:picLocks noChangeAspect="1"/>
          </p:cNvPicPr>
          <p:nvPr/>
        </p:nvPicPr>
        <p:blipFill>
          <a:blip r:embed="rId2"/>
          <a:stretch>
            <a:fillRect/>
          </a:stretch>
        </p:blipFill>
        <p:spPr>
          <a:xfrm>
            <a:off x="3841491" y="2799327"/>
            <a:ext cx="970435" cy="528321"/>
          </a:xfrm>
          <a:prstGeom prst="rect">
            <a:avLst/>
          </a:prstGeom>
        </p:spPr>
      </p:pic>
      <p:pic>
        <p:nvPicPr>
          <p:cNvPr id="33" name="Image 32">
            <a:extLst>
              <a:ext uri="{FF2B5EF4-FFF2-40B4-BE49-F238E27FC236}">
                <a16:creationId xmlns:a16="http://schemas.microsoft.com/office/drawing/2014/main" id="{DF2F6714-A74C-59C0-E8DB-16408B248FAB}"/>
              </a:ext>
            </a:extLst>
          </p:cNvPr>
          <p:cNvPicPr>
            <a:picLocks noChangeAspect="1"/>
          </p:cNvPicPr>
          <p:nvPr/>
        </p:nvPicPr>
        <p:blipFill>
          <a:blip r:embed="rId3"/>
          <a:stretch>
            <a:fillRect/>
          </a:stretch>
        </p:blipFill>
        <p:spPr>
          <a:xfrm>
            <a:off x="3841491" y="4074060"/>
            <a:ext cx="980536" cy="532382"/>
          </a:xfrm>
          <a:prstGeom prst="rect">
            <a:avLst/>
          </a:prstGeom>
        </p:spPr>
      </p:pic>
      <p:pic>
        <p:nvPicPr>
          <p:cNvPr id="35" name="Image 34">
            <a:extLst>
              <a:ext uri="{FF2B5EF4-FFF2-40B4-BE49-F238E27FC236}">
                <a16:creationId xmlns:a16="http://schemas.microsoft.com/office/drawing/2014/main" id="{5EE74087-1A15-EBC9-DD26-AA442463FB30}"/>
              </a:ext>
            </a:extLst>
          </p:cNvPr>
          <p:cNvPicPr>
            <a:picLocks noChangeAspect="1"/>
          </p:cNvPicPr>
          <p:nvPr/>
        </p:nvPicPr>
        <p:blipFill>
          <a:blip r:embed="rId4"/>
          <a:stretch>
            <a:fillRect/>
          </a:stretch>
        </p:blipFill>
        <p:spPr>
          <a:xfrm>
            <a:off x="1452516" y="4029419"/>
            <a:ext cx="877998" cy="577023"/>
          </a:xfrm>
          <a:prstGeom prst="rect">
            <a:avLst/>
          </a:prstGeom>
        </p:spPr>
      </p:pic>
      <p:sp>
        <p:nvSpPr>
          <p:cNvPr id="37" name="ZoneTexte 36">
            <a:extLst>
              <a:ext uri="{FF2B5EF4-FFF2-40B4-BE49-F238E27FC236}">
                <a16:creationId xmlns:a16="http://schemas.microsoft.com/office/drawing/2014/main" id="{EC27AF74-CB6E-4261-0301-EE725296E313}"/>
              </a:ext>
            </a:extLst>
          </p:cNvPr>
          <p:cNvSpPr txBox="1"/>
          <p:nvPr/>
        </p:nvSpPr>
        <p:spPr>
          <a:xfrm>
            <a:off x="82555" y="4898565"/>
            <a:ext cx="7212714" cy="646331"/>
          </a:xfrm>
          <a:prstGeom prst="rect">
            <a:avLst/>
          </a:prstGeom>
          <a:noFill/>
        </p:spPr>
        <p:txBody>
          <a:bodyPr wrap="square">
            <a:spAutoFit/>
          </a:bodyPr>
          <a:lstStyle/>
          <a:p>
            <a:pPr marL="285750" indent="-285750" algn="l">
              <a:buFont typeface="Wingdings" panose="05000000000000000000" pitchFamily="2" charset="2"/>
              <a:buChar char="q"/>
            </a:pPr>
            <a:r>
              <a:rPr lang="fr-FR" b="1" i="0" u="none" strike="noStrike" baseline="0" dirty="0">
                <a:solidFill>
                  <a:schemeClr val="bg1"/>
                </a:solidFill>
                <a:latin typeface="2"/>
              </a:rPr>
              <a:t>SIFT (</a:t>
            </a:r>
            <a:r>
              <a:rPr lang="fr-FR" b="1" i="0" u="none" strike="noStrike" baseline="0" dirty="0" err="1">
                <a:solidFill>
                  <a:schemeClr val="bg1"/>
                </a:solidFill>
                <a:latin typeface="2"/>
              </a:rPr>
              <a:t>Scale</a:t>
            </a:r>
            <a:r>
              <a:rPr lang="fr-FR" b="1" i="0" u="none" strike="noStrike" baseline="0" dirty="0">
                <a:solidFill>
                  <a:schemeClr val="bg1"/>
                </a:solidFill>
                <a:latin typeface="2"/>
              </a:rPr>
              <a:t> Invariant </a:t>
            </a:r>
            <a:r>
              <a:rPr lang="fr-FR" b="1" i="0" u="none" strike="noStrike" baseline="0" dirty="0" err="1">
                <a:solidFill>
                  <a:schemeClr val="bg1"/>
                </a:solidFill>
                <a:latin typeface="2"/>
              </a:rPr>
              <a:t>Feature</a:t>
            </a:r>
            <a:r>
              <a:rPr lang="fr-FR" b="1" dirty="0">
                <a:solidFill>
                  <a:schemeClr val="bg1"/>
                </a:solidFill>
                <a:latin typeface="2"/>
              </a:rPr>
              <a:t> </a:t>
            </a:r>
            <a:r>
              <a:rPr lang="fr-FR" b="1" i="0" u="none" strike="noStrike" baseline="0" dirty="0" err="1">
                <a:solidFill>
                  <a:schemeClr val="bg1"/>
                </a:solidFill>
                <a:latin typeface="2"/>
              </a:rPr>
              <a:t>Transform</a:t>
            </a:r>
            <a:r>
              <a:rPr lang="fr-FR" b="1" i="0" u="none" strike="noStrike" baseline="0" dirty="0">
                <a:solidFill>
                  <a:schemeClr val="bg1"/>
                </a:solidFill>
                <a:latin typeface="2"/>
              </a:rPr>
              <a:t>): </a:t>
            </a:r>
          </a:p>
          <a:p>
            <a:pPr algn="l"/>
            <a:r>
              <a:rPr lang="fr-FR" sz="1800" b="1" dirty="0">
                <a:solidFill>
                  <a:schemeClr val="bg1"/>
                </a:solidFill>
                <a:latin typeface="2"/>
              </a:rPr>
              <a:t>     </a:t>
            </a:r>
            <a:r>
              <a:rPr lang="fr-FR" sz="1800" b="0" i="0" u="none" strike="noStrike" baseline="0" dirty="0">
                <a:solidFill>
                  <a:schemeClr val="bg1"/>
                </a:solidFill>
                <a:latin typeface="2"/>
              </a:rPr>
              <a:t>permet d’identifier les éléments similaires entre différentes images</a:t>
            </a:r>
            <a:endParaRPr lang="fr-FR" sz="1800" dirty="0">
              <a:solidFill>
                <a:schemeClr val="bg1"/>
              </a:solidFill>
            </a:endParaRPr>
          </a:p>
        </p:txBody>
      </p:sp>
      <p:sp>
        <p:nvSpPr>
          <p:cNvPr id="39" name="ZoneTexte 38">
            <a:extLst>
              <a:ext uri="{FF2B5EF4-FFF2-40B4-BE49-F238E27FC236}">
                <a16:creationId xmlns:a16="http://schemas.microsoft.com/office/drawing/2014/main" id="{DAF67280-F43E-2914-438F-E0136E7028FA}"/>
              </a:ext>
            </a:extLst>
          </p:cNvPr>
          <p:cNvSpPr txBox="1"/>
          <p:nvPr/>
        </p:nvSpPr>
        <p:spPr>
          <a:xfrm>
            <a:off x="66352" y="5781606"/>
            <a:ext cx="10051141" cy="1200329"/>
          </a:xfrm>
          <a:prstGeom prst="rect">
            <a:avLst/>
          </a:prstGeom>
          <a:noFill/>
        </p:spPr>
        <p:txBody>
          <a:bodyPr wrap="square">
            <a:spAutoFit/>
          </a:bodyPr>
          <a:lstStyle/>
          <a:p>
            <a:pPr marL="285750" indent="-285750">
              <a:buFont typeface="Wingdings" panose="05000000000000000000" pitchFamily="2" charset="2"/>
              <a:buChar char="q"/>
            </a:pPr>
            <a:r>
              <a:rPr lang="fr-FR" b="1" i="0" u="none" strike="noStrike" baseline="0" dirty="0">
                <a:solidFill>
                  <a:schemeClr val="bg1"/>
                </a:solidFill>
                <a:latin typeface="Arial" panose="020B0604020202020204" pitchFamily="34" charset="0"/>
                <a:cs typeface="Arial" panose="020B0604020202020204" pitchFamily="34" charset="0"/>
              </a:rPr>
              <a:t>Transfer Learning (CNN-</a:t>
            </a:r>
            <a:r>
              <a:rPr lang="fr-FR" sz="1800" noProof="1">
                <a:solidFill>
                  <a:schemeClr val="bg1"/>
                </a:solidFill>
                <a:latin typeface="Arial" panose="020B0604020202020204" pitchFamily="34" charset="0"/>
                <a:cs typeface="Arial" panose="020B0604020202020204" pitchFamily="34" charset="0"/>
                <a:sym typeface="Catamaran"/>
              </a:rPr>
              <a:t> Convolutional Neural Network </a:t>
            </a:r>
            <a:r>
              <a:rPr lang="fr-FR" sz="1800" b="1" i="0" u="none" strike="noStrike" baseline="0" dirty="0">
                <a:solidFill>
                  <a:schemeClr val="bg1"/>
                </a:solidFill>
                <a:latin typeface="Arial" panose="020B0604020202020204" pitchFamily="34" charset="0"/>
                <a:cs typeface="Arial" panose="020B0604020202020204" pitchFamily="34" charset="0"/>
              </a:rPr>
              <a:t>):</a:t>
            </a:r>
          </a:p>
          <a:p>
            <a:r>
              <a:rPr lang="fr-FR" b="1" dirty="0">
                <a:solidFill>
                  <a:schemeClr val="bg1"/>
                </a:solidFill>
                <a:latin typeface="Arial" panose="020B0604020202020204" pitchFamily="34" charset="0"/>
                <a:cs typeface="Arial" panose="020B0604020202020204" pitchFamily="34" charset="0"/>
              </a:rPr>
              <a:t>   </a:t>
            </a:r>
            <a:r>
              <a:rPr lang="fr-FR" sz="1800" b="1" i="0" u="none" strike="noStrike" baseline="0" dirty="0">
                <a:solidFill>
                  <a:schemeClr val="bg1"/>
                </a:solidFill>
                <a:latin typeface="Arial" panose="020B0604020202020204" pitchFamily="34" charset="0"/>
                <a:cs typeface="Arial" panose="020B0604020202020204" pitchFamily="34" charset="0"/>
              </a:rPr>
              <a:t>  </a:t>
            </a:r>
            <a:r>
              <a:rPr lang="fr-FR" dirty="0">
                <a:solidFill>
                  <a:schemeClr val="bg1"/>
                </a:solidFill>
                <a:latin typeface="Arial" panose="020B0604020202020204" pitchFamily="34" charset="0"/>
                <a:cs typeface="Arial" panose="020B0604020202020204" pitchFamily="34" charset="0"/>
              </a:rPr>
              <a:t>Utilisation d'un modèle VGG 16 pré-entrainé sur des millions d'images de la base </a:t>
            </a:r>
            <a:r>
              <a:rPr lang="fr-FR" dirty="0" err="1">
                <a:solidFill>
                  <a:schemeClr val="bg1"/>
                </a:solidFill>
                <a:latin typeface="Arial" panose="020B0604020202020204" pitchFamily="34" charset="0"/>
                <a:cs typeface="Arial" panose="020B0604020202020204" pitchFamily="34" charset="0"/>
              </a:rPr>
              <a:t>Imagenet</a:t>
            </a:r>
            <a:r>
              <a:rPr lang="fr-FR" dirty="0">
                <a:solidFill>
                  <a:schemeClr val="bg1"/>
                </a:solidFill>
                <a:latin typeface="Arial" panose="020B0604020202020204" pitchFamily="34" charset="0"/>
                <a:cs typeface="Arial" panose="020B0604020202020204" pitchFamily="34" charset="0"/>
              </a:rPr>
              <a:t> </a:t>
            </a:r>
          </a:p>
          <a:p>
            <a:r>
              <a:rPr lang="fr-FR" dirty="0">
                <a:solidFill>
                  <a:schemeClr val="bg1"/>
                </a:solidFill>
                <a:latin typeface="Arial" panose="020B0604020202020204" pitchFamily="34" charset="0"/>
                <a:cs typeface="Arial" panose="020B0604020202020204" pitchFamily="34" charset="0"/>
              </a:rPr>
              <a:t>     pour reconnaissance d'image</a:t>
            </a:r>
          </a:p>
          <a:p>
            <a:pPr marL="285750" indent="-285750" algn="l">
              <a:buFont typeface="Wingdings" panose="05000000000000000000" pitchFamily="2" charset="2"/>
              <a:buChar char="q"/>
            </a:pPr>
            <a:endParaRPr lang="fr-FR" sz="1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4338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830EE93-FC38-1DEE-D1D5-48FC1A198E4F}"/>
              </a:ext>
            </a:extLst>
          </p:cNvPr>
          <p:cNvSpPr>
            <a:spLocks noGrp="1"/>
          </p:cNvSpPr>
          <p:nvPr>
            <p:ph type="sldNum" sz="quarter" idx="12"/>
          </p:nvPr>
        </p:nvSpPr>
        <p:spPr/>
        <p:txBody>
          <a:bodyPr/>
          <a:lstStyle/>
          <a:p>
            <a:fld id="{6D22F896-40B5-4ADD-8801-0D06FADFA095}" type="slidenum">
              <a:rPr lang="en-US" smtClean="0"/>
              <a:t>18</a:t>
            </a:fld>
            <a:endParaRPr lang="en-US" dirty="0"/>
          </a:p>
        </p:txBody>
      </p:sp>
      <p:sp>
        <p:nvSpPr>
          <p:cNvPr id="6" name="Rectangle 5">
            <a:extLst>
              <a:ext uri="{FF2B5EF4-FFF2-40B4-BE49-F238E27FC236}">
                <a16:creationId xmlns:a16="http://schemas.microsoft.com/office/drawing/2014/main" id="{D3860267-89D9-0485-D3AA-602212E80243}"/>
              </a:ext>
            </a:extLst>
          </p:cNvPr>
          <p:cNvSpPr/>
          <p:nvPr/>
        </p:nvSpPr>
        <p:spPr>
          <a:xfrm>
            <a:off x="3259410" y="54088"/>
            <a:ext cx="2763442" cy="1013427"/>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r>
              <a:rPr lang="fr-FR" sz="1200" b="1" dirty="0">
                <a:solidFill>
                  <a:schemeClr val="bg1"/>
                </a:solidFill>
                <a:latin typeface="Arial" panose="020B0604020202020204" pitchFamily="34" charset="0"/>
                <a:cs typeface="Arial" panose="020B0604020202020204" pitchFamily="34" charset="0"/>
              </a:rPr>
              <a:t>Image originale</a:t>
            </a:r>
          </a:p>
        </p:txBody>
      </p:sp>
      <p:sp>
        <p:nvSpPr>
          <p:cNvPr id="8" name="ZoneTexte 7">
            <a:extLst>
              <a:ext uri="{FF2B5EF4-FFF2-40B4-BE49-F238E27FC236}">
                <a16:creationId xmlns:a16="http://schemas.microsoft.com/office/drawing/2014/main" id="{B96E1AD1-ADB6-55C6-10B2-BEF985A24EC4}"/>
              </a:ext>
            </a:extLst>
          </p:cNvPr>
          <p:cNvSpPr txBox="1"/>
          <p:nvPr/>
        </p:nvSpPr>
        <p:spPr>
          <a:xfrm>
            <a:off x="0" y="246390"/>
            <a:ext cx="3186262" cy="369332"/>
          </a:xfrm>
          <a:prstGeom prst="rect">
            <a:avLst/>
          </a:prstGeom>
          <a:noFill/>
        </p:spPr>
        <p:txBody>
          <a:bodyPr wrap="square">
            <a:spAutoFit/>
          </a:bodyPr>
          <a:lstStyle/>
          <a:p>
            <a:pPr marL="171450" indent="-171450">
              <a:buFont typeface="Wingdings" panose="05000000000000000000" pitchFamily="2" charset="2"/>
              <a:buChar char="q"/>
            </a:pPr>
            <a:r>
              <a:rPr lang="fr-FR" sz="1800" b="1" u="sng" dirty="0">
                <a:solidFill>
                  <a:schemeClr val="bg1"/>
                </a:solidFill>
                <a:latin typeface="Arial" panose="020B0604020202020204" pitchFamily="34" charset="0"/>
                <a:cs typeface="Arial" panose="020B0604020202020204" pitchFamily="34" charset="0"/>
              </a:rPr>
              <a:t>Prétraitement des images</a:t>
            </a:r>
          </a:p>
        </p:txBody>
      </p:sp>
      <p:sp>
        <p:nvSpPr>
          <p:cNvPr id="10" name="Rectangle 9">
            <a:extLst>
              <a:ext uri="{FF2B5EF4-FFF2-40B4-BE49-F238E27FC236}">
                <a16:creationId xmlns:a16="http://schemas.microsoft.com/office/drawing/2014/main" id="{592A8F65-2A70-2FDE-84C8-B184D442A20C}"/>
              </a:ext>
            </a:extLst>
          </p:cNvPr>
          <p:cNvSpPr/>
          <p:nvPr/>
        </p:nvSpPr>
        <p:spPr>
          <a:xfrm>
            <a:off x="3259409" y="5669935"/>
            <a:ext cx="2763443" cy="1067737"/>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endParaRPr lang="fr-FR" sz="1200" b="1" dirty="0">
              <a:solidFill>
                <a:schemeClr val="bg1"/>
              </a:solidFill>
              <a:latin typeface="Arial" panose="020B0604020202020204" pitchFamily="34" charset="0"/>
              <a:cs typeface="Arial" panose="020B0604020202020204" pitchFamily="34" charset="0"/>
            </a:endParaRPr>
          </a:p>
          <a:p>
            <a:r>
              <a:rPr lang="fr-FR" sz="1200" b="1" dirty="0">
                <a:solidFill>
                  <a:schemeClr val="bg1"/>
                </a:solidFill>
                <a:latin typeface="Arial" panose="020B0604020202020204" pitchFamily="34" charset="0"/>
                <a:cs typeface="Arial" panose="020B0604020202020204" pitchFamily="34" charset="0"/>
              </a:rPr>
              <a:t>Image après redimensionnement</a:t>
            </a:r>
          </a:p>
          <a:p>
            <a:r>
              <a:rPr lang="fr-FR" sz="1200" b="1" dirty="0">
                <a:solidFill>
                  <a:schemeClr val="bg1"/>
                </a:solidFill>
                <a:latin typeface="Arial" panose="020B0604020202020204" pitchFamily="34" charset="0"/>
                <a:cs typeface="Arial" panose="020B0604020202020204" pitchFamily="34" charset="0"/>
              </a:rPr>
              <a:t>(224*224)</a:t>
            </a:r>
          </a:p>
        </p:txBody>
      </p:sp>
      <p:sp>
        <p:nvSpPr>
          <p:cNvPr id="14" name="Rectangle 13">
            <a:extLst>
              <a:ext uri="{FF2B5EF4-FFF2-40B4-BE49-F238E27FC236}">
                <a16:creationId xmlns:a16="http://schemas.microsoft.com/office/drawing/2014/main" id="{B47D0AC6-E2EC-B72E-8AF4-0D60AA76028C}"/>
              </a:ext>
            </a:extLst>
          </p:cNvPr>
          <p:cNvSpPr/>
          <p:nvPr/>
        </p:nvSpPr>
        <p:spPr>
          <a:xfrm>
            <a:off x="3259409" y="1181276"/>
            <a:ext cx="2763443" cy="109078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endParaRPr lang="fr-FR" sz="1200" b="1" dirty="0">
              <a:solidFill>
                <a:schemeClr val="bg1"/>
              </a:solidFill>
              <a:latin typeface="Arial" panose="020B0604020202020204" pitchFamily="34" charset="0"/>
              <a:cs typeface="Arial" panose="020B0604020202020204" pitchFamily="34" charset="0"/>
            </a:endParaRPr>
          </a:p>
          <a:p>
            <a:r>
              <a:rPr lang="fr-FR" sz="1200" b="1" dirty="0">
                <a:solidFill>
                  <a:schemeClr val="bg1"/>
                </a:solidFill>
                <a:latin typeface="Arial" panose="020B0604020202020204" pitchFamily="34" charset="0"/>
                <a:cs typeface="Arial" panose="020B0604020202020204" pitchFamily="34" charset="0"/>
              </a:rPr>
              <a:t>Image après correction de l’exposition</a:t>
            </a:r>
          </a:p>
        </p:txBody>
      </p:sp>
      <p:sp>
        <p:nvSpPr>
          <p:cNvPr id="15" name="Rectangle 14">
            <a:extLst>
              <a:ext uri="{FF2B5EF4-FFF2-40B4-BE49-F238E27FC236}">
                <a16:creationId xmlns:a16="http://schemas.microsoft.com/office/drawing/2014/main" id="{873939E3-F05F-2507-7B41-F6EA5E3FDD1E}"/>
              </a:ext>
            </a:extLst>
          </p:cNvPr>
          <p:cNvSpPr/>
          <p:nvPr/>
        </p:nvSpPr>
        <p:spPr>
          <a:xfrm>
            <a:off x="3259409" y="2315528"/>
            <a:ext cx="2763443" cy="9650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endParaRPr lang="fr-FR" sz="1200" b="1" dirty="0">
              <a:solidFill>
                <a:schemeClr val="bg1"/>
              </a:solidFill>
              <a:latin typeface="Arial" panose="020B0604020202020204" pitchFamily="34" charset="0"/>
              <a:cs typeface="Arial" panose="020B0604020202020204" pitchFamily="34" charset="0"/>
            </a:endParaRPr>
          </a:p>
          <a:p>
            <a:r>
              <a:rPr lang="fr-FR" sz="1200" b="1" dirty="0">
                <a:solidFill>
                  <a:schemeClr val="bg1"/>
                </a:solidFill>
                <a:latin typeface="Arial" panose="020B0604020202020204" pitchFamily="34" charset="0"/>
                <a:cs typeface="Arial" panose="020B0604020202020204" pitchFamily="34" charset="0"/>
              </a:rPr>
              <a:t>Image après correction du contraste</a:t>
            </a:r>
          </a:p>
        </p:txBody>
      </p:sp>
      <p:sp>
        <p:nvSpPr>
          <p:cNvPr id="16" name="Rectangle 15">
            <a:extLst>
              <a:ext uri="{FF2B5EF4-FFF2-40B4-BE49-F238E27FC236}">
                <a16:creationId xmlns:a16="http://schemas.microsoft.com/office/drawing/2014/main" id="{D42EECE6-0782-2EFA-8462-C7AF6D3CE3F2}"/>
              </a:ext>
            </a:extLst>
          </p:cNvPr>
          <p:cNvSpPr/>
          <p:nvPr/>
        </p:nvSpPr>
        <p:spPr>
          <a:xfrm>
            <a:off x="3259409" y="3429000"/>
            <a:ext cx="2763443" cy="108984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endParaRPr lang="fr-FR" sz="1200" b="1" dirty="0">
              <a:solidFill>
                <a:schemeClr val="bg1"/>
              </a:solidFill>
              <a:latin typeface="Arial" panose="020B0604020202020204" pitchFamily="34" charset="0"/>
              <a:cs typeface="Arial" panose="020B0604020202020204" pitchFamily="34" charset="0"/>
            </a:endParaRPr>
          </a:p>
          <a:p>
            <a:r>
              <a:rPr lang="fr-FR" sz="1200" b="1" dirty="0">
                <a:solidFill>
                  <a:schemeClr val="bg1"/>
                </a:solidFill>
                <a:latin typeface="Arial" panose="020B0604020202020204" pitchFamily="34" charset="0"/>
                <a:cs typeface="Arial" panose="020B0604020202020204" pitchFamily="34" charset="0"/>
              </a:rPr>
              <a:t>Image après réduction du bruit (filtre)</a:t>
            </a:r>
          </a:p>
        </p:txBody>
      </p:sp>
      <p:sp>
        <p:nvSpPr>
          <p:cNvPr id="17" name="Rectangle 16">
            <a:extLst>
              <a:ext uri="{FF2B5EF4-FFF2-40B4-BE49-F238E27FC236}">
                <a16:creationId xmlns:a16="http://schemas.microsoft.com/office/drawing/2014/main" id="{47C8387E-8D1D-622C-F70A-4D2A5F215186}"/>
              </a:ext>
            </a:extLst>
          </p:cNvPr>
          <p:cNvSpPr/>
          <p:nvPr/>
        </p:nvSpPr>
        <p:spPr>
          <a:xfrm>
            <a:off x="3259409" y="4598694"/>
            <a:ext cx="2763443" cy="1015268"/>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endParaRPr lang="fr-FR" sz="1200" b="1" dirty="0">
              <a:solidFill>
                <a:schemeClr val="bg1"/>
              </a:solidFill>
              <a:latin typeface="Arial" panose="020B0604020202020204" pitchFamily="34" charset="0"/>
              <a:cs typeface="Arial" panose="020B0604020202020204" pitchFamily="34" charset="0"/>
            </a:endParaRPr>
          </a:p>
          <a:p>
            <a:endParaRPr lang="fr-FR" sz="1200" b="1" dirty="0">
              <a:solidFill>
                <a:schemeClr val="bg1"/>
              </a:solidFill>
              <a:latin typeface="Arial" panose="020B0604020202020204" pitchFamily="34" charset="0"/>
              <a:cs typeface="Arial" panose="020B0604020202020204" pitchFamily="34" charset="0"/>
            </a:endParaRPr>
          </a:p>
          <a:p>
            <a:r>
              <a:rPr lang="fr-FR" sz="1200" b="1" dirty="0">
                <a:solidFill>
                  <a:schemeClr val="bg1"/>
                </a:solidFill>
                <a:latin typeface="Arial" panose="020B0604020202020204" pitchFamily="34" charset="0"/>
                <a:cs typeface="Arial" panose="020B0604020202020204" pitchFamily="34" charset="0"/>
              </a:rPr>
              <a:t>Image après passage en gris</a:t>
            </a:r>
          </a:p>
          <a:p>
            <a:endParaRPr lang="fr-FR" sz="1200" b="1" dirty="0">
              <a:solidFill>
                <a:schemeClr val="bg1"/>
              </a:solidFill>
              <a:latin typeface="Arial" panose="020B0604020202020204" pitchFamily="34" charset="0"/>
              <a:cs typeface="Arial" panose="020B0604020202020204" pitchFamily="34" charset="0"/>
            </a:endParaRPr>
          </a:p>
        </p:txBody>
      </p:sp>
      <p:pic>
        <p:nvPicPr>
          <p:cNvPr id="2050" name="Picture 2">
            <a:extLst>
              <a:ext uri="{FF2B5EF4-FFF2-40B4-BE49-F238E27FC236}">
                <a16:creationId xmlns:a16="http://schemas.microsoft.com/office/drawing/2014/main" id="{DCBF666E-2E97-29E4-07ED-9297C4AF45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8164"/>
            <a:ext cx="4487159" cy="10404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E8294A2-8D5F-9818-A569-B3FC83C3E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181277"/>
            <a:ext cx="4487159" cy="109078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0E71FF26-D9E3-AE9E-1D6D-FF14426C17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5998" y="2315528"/>
            <a:ext cx="4487159" cy="103515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60876BD5-F2DD-7F3C-8D02-6BC802D36F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5999" y="3449546"/>
            <a:ext cx="4487158" cy="108984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810921B8-7EFB-3FA6-3866-9D51AA0698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07627" y="4598694"/>
            <a:ext cx="4487157" cy="101526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A1A72361-8CD9-CAE0-0B04-42C9D5023E7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5999" y="5669935"/>
            <a:ext cx="4487156" cy="1142816"/>
          </a:xfrm>
          <a:prstGeom prst="rect">
            <a:avLst/>
          </a:prstGeom>
          <a:noFill/>
          <a:extLst>
            <a:ext uri="{909E8E84-426E-40DD-AFC4-6F175D3DCCD1}">
              <a14:hiddenFill xmlns:a14="http://schemas.microsoft.com/office/drawing/2010/main">
                <a:solidFill>
                  <a:srgbClr val="FFFFFF"/>
                </a:solidFill>
              </a14:hiddenFill>
            </a:ext>
          </a:extLst>
        </p:spPr>
      </p:pic>
      <p:sp>
        <p:nvSpPr>
          <p:cNvPr id="18" name="Ellipse 17">
            <a:extLst>
              <a:ext uri="{FF2B5EF4-FFF2-40B4-BE49-F238E27FC236}">
                <a16:creationId xmlns:a16="http://schemas.microsoft.com/office/drawing/2014/main" id="{EA933C07-7CC1-640C-7DDA-F8C1084B74D4}"/>
              </a:ext>
            </a:extLst>
          </p:cNvPr>
          <p:cNvSpPr/>
          <p:nvPr/>
        </p:nvSpPr>
        <p:spPr>
          <a:xfrm>
            <a:off x="4319047" y="1207282"/>
            <a:ext cx="405353" cy="369332"/>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fr-FR" dirty="0"/>
              <a:t>2</a:t>
            </a:r>
          </a:p>
        </p:txBody>
      </p:sp>
      <p:sp>
        <p:nvSpPr>
          <p:cNvPr id="19" name="Ellipse 18">
            <a:extLst>
              <a:ext uri="{FF2B5EF4-FFF2-40B4-BE49-F238E27FC236}">
                <a16:creationId xmlns:a16="http://schemas.microsoft.com/office/drawing/2014/main" id="{780AA323-8BA0-6E0C-8E4A-2D04B0BD066C}"/>
              </a:ext>
            </a:extLst>
          </p:cNvPr>
          <p:cNvSpPr/>
          <p:nvPr/>
        </p:nvSpPr>
        <p:spPr>
          <a:xfrm>
            <a:off x="4319047" y="61724"/>
            <a:ext cx="405353" cy="369332"/>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fr-FR" dirty="0"/>
              <a:t>1</a:t>
            </a:r>
          </a:p>
        </p:txBody>
      </p:sp>
      <p:sp>
        <p:nvSpPr>
          <p:cNvPr id="21" name="Ellipse 20">
            <a:extLst>
              <a:ext uri="{FF2B5EF4-FFF2-40B4-BE49-F238E27FC236}">
                <a16:creationId xmlns:a16="http://schemas.microsoft.com/office/drawing/2014/main" id="{39D64C16-AEAC-51A2-91AE-100C22E9B03B}"/>
              </a:ext>
            </a:extLst>
          </p:cNvPr>
          <p:cNvSpPr/>
          <p:nvPr/>
        </p:nvSpPr>
        <p:spPr>
          <a:xfrm>
            <a:off x="4319047" y="3449546"/>
            <a:ext cx="405353" cy="369332"/>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fr-FR" dirty="0"/>
              <a:t>4</a:t>
            </a:r>
          </a:p>
        </p:txBody>
      </p:sp>
      <p:sp>
        <p:nvSpPr>
          <p:cNvPr id="22" name="Ellipse 21">
            <a:extLst>
              <a:ext uri="{FF2B5EF4-FFF2-40B4-BE49-F238E27FC236}">
                <a16:creationId xmlns:a16="http://schemas.microsoft.com/office/drawing/2014/main" id="{F44D9F01-E8FD-F052-F141-BE4B0E6B34DE}"/>
              </a:ext>
            </a:extLst>
          </p:cNvPr>
          <p:cNvSpPr/>
          <p:nvPr/>
        </p:nvSpPr>
        <p:spPr>
          <a:xfrm>
            <a:off x="4319047" y="2315528"/>
            <a:ext cx="405353" cy="369332"/>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fr-FR" dirty="0"/>
              <a:t>3</a:t>
            </a:r>
          </a:p>
        </p:txBody>
      </p:sp>
      <p:sp>
        <p:nvSpPr>
          <p:cNvPr id="23" name="Ellipse 22">
            <a:extLst>
              <a:ext uri="{FF2B5EF4-FFF2-40B4-BE49-F238E27FC236}">
                <a16:creationId xmlns:a16="http://schemas.microsoft.com/office/drawing/2014/main" id="{F7ACBA47-CF09-4AB4-200F-79B3D1EAFEA3}"/>
              </a:ext>
            </a:extLst>
          </p:cNvPr>
          <p:cNvSpPr/>
          <p:nvPr/>
        </p:nvSpPr>
        <p:spPr>
          <a:xfrm>
            <a:off x="4319047" y="5688021"/>
            <a:ext cx="405353" cy="369332"/>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fr-FR" dirty="0"/>
              <a:t>6</a:t>
            </a:r>
          </a:p>
        </p:txBody>
      </p:sp>
      <p:sp>
        <p:nvSpPr>
          <p:cNvPr id="24" name="Ellipse 23">
            <a:extLst>
              <a:ext uri="{FF2B5EF4-FFF2-40B4-BE49-F238E27FC236}">
                <a16:creationId xmlns:a16="http://schemas.microsoft.com/office/drawing/2014/main" id="{42AE3D97-8673-F70D-6D14-906422EC7CFD}"/>
              </a:ext>
            </a:extLst>
          </p:cNvPr>
          <p:cNvSpPr/>
          <p:nvPr/>
        </p:nvSpPr>
        <p:spPr>
          <a:xfrm>
            <a:off x="4319047" y="4605327"/>
            <a:ext cx="405353" cy="369332"/>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fr-FR" dirty="0"/>
              <a:t>5</a:t>
            </a:r>
          </a:p>
        </p:txBody>
      </p:sp>
      <p:sp>
        <p:nvSpPr>
          <p:cNvPr id="25" name="Flèche : courbe vers la droite 24">
            <a:extLst>
              <a:ext uri="{FF2B5EF4-FFF2-40B4-BE49-F238E27FC236}">
                <a16:creationId xmlns:a16="http://schemas.microsoft.com/office/drawing/2014/main" id="{52D0B4B7-3835-A5B9-8927-92E16B5B89A9}"/>
              </a:ext>
            </a:extLst>
          </p:cNvPr>
          <p:cNvSpPr/>
          <p:nvPr/>
        </p:nvSpPr>
        <p:spPr>
          <a:xfrm>
            <a:off x="2851793" y="594556"/>
            <a:ext cx="405353" cy="1067737"/>
          </a:xfrm>
          <a:prstGeom prst="curved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fr-FR">
              <a:solidFill>
                <a:schemeClr val="tx1"/>
              </a:solidFill>
            </a:endParaRPr>
          </a:p>
        </p:txBody>
      </p:sp>
      <p:sp>
        <p:nvSpPr>
          <p:cNvPr id="26" name="Flèche : courbe vers la droite 25">
            <a:extLst>
              <a:ext uri="{FF2B5EF4-FFF2-40B4-BE49-F238E27FC236}">
                <a16:creationId xmlns:a16="http://schemas.microsoft.com/office/drawing/2014/main" id="{2942E5EA-7CA0-1BE6-5FD7-52EA58B321DF}"/>
              </a:ext>
            </a:extLst>
          </p:cNvPr>
          <p:cNvSpPr/>
          <p:nvPr/>
        </p:nvSpPr>
        <p:spPr>
          <a:xfrm>
            <a:off x="2832061" y="5492420"/>
            <a:ext cx="405353" cy="1067737"/>
          </a:xfrm>
          <a:prstGeom prst="curved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fr-FR">
              <a:solidFill>
                <a:schemeClr val="tx1"/>
              </a:solidFill>
            </a:endParaRPr>
          </a:p>
        </p:txBody>
      </p:sp>
      <p:sp>
        <p:nvSpPr>
          <p:cNvPr id="32" name="Flèche : courbe vers la droite 31">
            <a:extLst>
              <a:ext uri="{FF2B5EF4-FFF2-40B4-BE49-F238E27FC236}">
                <a16:creationId xmlns:a16="http://schemas.microsoft.com/office/drawing/2014/main" id="{EE7AADFB-69B4-8FD7-4874-577BD51F08D6}"/>
              </a:ext>
            </a:extLst>
          </p:cNvPr>
          <p:cNvSpPr/>
          <p:nvPr/>
        </p:nvSpPr>
        <p:spPr>
          <a:xfrm>
            <a:off x="2848210" y="4287101"/>
            <a:ext cx="405353" cy="1067737"/>
          </a:xfrm>
          <a:prstGeom prst="curved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fr-FR">
              <a:solidFill>
                <a:schemeClr val="tx1"/>
              </a:solidFill>
            </a:endParaRPr>
          </a:p>
        </p:txBody>
      </p:sp>
      <p:sp>
        <p:nvSpPr>
          <p:cNvPr id="33" name="Flèche : courbe vers la droite 32">
            <a:extLst>
              <a:ext uri="{FF2B5EF4-FFF2-40B4-BE49-F238E27FC236}">
                <a16:creationId xmlns:a16="http://schemas.microsoft.com/office/drawing/2014/main" id="{94AE1D76-C5BC-AB87-D6F3-6A00C470433F}"/>
              </a:ext>
            </a:extLst>
          </p:cNvPr>
          <p:cNvSpPr/>
          <p:nvPr/>
        </p:nvSpPr>
        <p:spPr>
          <a:xfrm>
            <a:off x="2848211" y="3056253"/>
            <a:ext cx="405353" cy="1067737"/>
          </a:xfrm>
          <a:prstGeom prst="curved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fr-FR">
              <a:solidFill>
                <a:schemeClr val="tx1"/>
              </a:solidFill>
            </a:endParaRPr>
          </a:p>
        </p:txBody>
      </p:sp>
      <p:sp>
        <p:nvSpPr>
          <p:cNvPr id="34" name="Flèche : courbe vers la droite 33">
            <a:extLst>
              <a:ext uri="{FF2B5EF4-FFF2-40B4-BE49-F238E27FC236}">
                <a16:creationId xmlns:a16="http://schemas.microsoft.com/office/drawing/2014/main" id="{FEC4C4D1-9A9F-D40E-5BF2-98A2E440E4BE}"/>
              </a:ext>
            </a:extLst>
          </p:cNvPr>
          <p:cNvSpPr/>
          <p:nvPr/>
        </p:nvSpPr>
        <p:spPr>
          <a:xfrm>
            <a:off x="2851793" y="1825404"/>
            <a:ext cx="405353" cy="1067737"/>
          </a:xfrm>
          <a:prstGeom prst="curved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fr-FR">
              <a:solidFill>
                <a:schemeClr val="tx1"/>
              </a:solidFill>
            </a:endParaRPr>
          </a:p>
        </p:txBody>
      </p:sp>
      <p:sp>
        <p:nvSpPr>
          <p:cNvPr id="4" name="ZoneTexte 3">
            <a:extLst>
              <a:ext uri="{FF2B5EF4-FFF2-40B4-BE49-F238E27FC236}">
                <a16:creationId xmlns:a16="http://schemas.microsoft.com/office/drawing/2014/main" id="{A9E29DA4-11ED-5F6B-0AA3-93BA3E6F2705}"/>
              </a:ext>
            </a:extLst>
          </p:cNvPr>
          <p:cNvSpPr txBox="1"/>
          <p:nvPr/>
        </p:nvSpPr>
        <p:spPr>
          <a:xfrm>
            <a:off x="127494" y="1933058"/>
            <a:ext cx="2794609" cy="323165"/>
          </a:xfrm>
          <a:prstGeom prst="rect">
            <a:avLst/>
          </a:prstGeom>
          <a:noFill/>
        </p:spPr>
        <p:txBody>
          <a:bodyPr wrap="square">
            <a:spAutoFit/>
          </a:bodyPr>
          <a:lstStyle/>
          <a:p>
            <a:pPr algn="l"/>
            <a:r>
              <a:rPr lang="fr-FR" sz="1500" i="0" u="none" strike="noStrike" baseline="0" dirty="0">
                <a:solidFill>
                  <a:schemeClr val="bg1"/>
                </a:solidFill>
                <a:latin typeface="Arial" panose="020B0604020202020204" pitchFamily="34" charset="0"/>
                <a:cs typeface="Arial" panose="020B0604020202020204" pitchFamily="34" charset="0"/>
              </a:rPr>
              <a:t>PIL (Python</a:t>
            </a:r>
            <a:r>
              <a:rPr lang="fr-FR" sz="1500" dirty="0">
                <a:solidFill>
                  <a:schemeClr val="bg1"/>
                </a:solidFill>
                <a:latin typeface="Arial" panose="020B0604020202020204" pitchFamily="34" charset="0"/>
                <a:cs typeface="Arial" panose="020B0604020202020204" pitchFamily="34" charset="0"/>
              </a:rPr>
              <a:t> </a:t>
            </a:r>
            <a:r>
              <a:rPr lang="en-US" sz="1500" i="0" u="none" strike="noStrike" baseline="0" dirty="0">
                <a:solidFill>
                  <a:schemeClr val="bg1"/>
                </a:solidFill>
                <a:latin typeface="Arial" panose="020B0604020202020204" pitchFamily="34" charset="0"/>
                <a:cs typeface="Arial" panose="020B0604020202020204" pitchFamily="34" charset="0"/>
              </a:rPr>
              <a:t>Imaging Library) </a:t>
            </a:r>
          </a:p>
        </p:txBody>
      </p:sp>
      <p:pic>
        <p:nvPicPr>
          <p:cNvPr id="7" name="Image 6">
            <a:extLst>
              <a:ext uri="{FF2B5EF4-FFF2-40B4-BE49-F238E27FC236}">
                <a16:creationId xmlns:a16="http://schemas.microsoft.com/office/drawing/2014/main" id="{231A7D9F-2AF0-6219-641C-2811B866D69F}"/>
              </a:ext>
            </a:extLst>
          </p:cNvPr>
          <p:cNvPicPr>
            <a:picLocks noChangeAspect="1"/>
          </p:cNvPicPr>
          <p:nvPr/>
        </p:nvPicPr>
        <p:blipFill>
          <a:blip r:embed="rId8"/>
          <a:stretch>
            <a:fillRect/>
          </a:stretch>
        </p:blipFill>
        <p:spPr>
          <a:xfrm>
            <a:off x="338847" y="2365292"/>
            <a:ext cx="1269996" cy="965000"/>
          </a:xfrm>
          <a:prstGeom prst="rect">
            <a:avLst/>
          </a:prstGeom>
        </p:spPr>
      </p:pic>
      <p:pic>
        <p:nvPicPr>
          <p:cNvPr id="9" name="Image 8">
            <a:extLst>
              <a:ext uri="{FF2B5EF4-FFF2-40B4-BE49-F238E27FC236}">
                <a16:creationId xmlns:a16="http://schemas.microsoft.com/office/drawing/2014/main" id="{EA0B9605-1466-7BB8-B932-8D9DB10E084D}"/>
              </a:ext>
            </a:extLst>
          </p:cNvPr>
          <p:cNvPicPr>
            <a:picLocks noChangeAspect="1"/>
          </p:cNvPicPr>
          <p:nvPr/>
        </p:nvPicPr>
        <p:blipFill>
          <a:blip r:embed="rId9"/>
          <a:stretch>
            <a:fillRect/>
          </a:stretch>
        </p:blipFill>
        <p:spPr>
          <a:xfrm>
            <a:off x="495480" y="4863204"/>
            <a:ext cx="1323381" cy="866878"/>
          </a:xfrm>
          <a:prstGeom prst="rect">
            <a:avLst/>
          </a:prstGeom>
        </p:spPr>
      </p:pic>
      <p:sp>
        <p:nvSpPr>
          <p:cNvPr id="12" name="ZoneTexte 11">
            <a:extLst>
              <a:ext uri="{FF2B5EF4-FFF2-40B4-BE49-F238E27FC236}">
                <a16:creationId xmlns:a16="http://schemas.microsoft.com/office/drawing/2014/main" id="{DC3B52A2-C7B8-3DD2-141D-22E4F3CE260B}"/>
              </a:ext>
            </a:extLst>
          </p:cNvPr>
          <p:cNvSpPr txBox="1"/>
          <p:nvPr/>
        </p:nvSpPr>
        <p:spPr>
          <a:xfrm>
            <a:off x="127495" y="4374954"/>
            <a:ext cx="6117534" cy="323165"/>
          </a:xfrm>
          <a:prstGeom prst="rect">
            <a:avLst/>
          </a:prstGeom>
          <a:noFill/>
        </p:spPr>
        <p:txBody>
          <a:bodyPr wrap="square">
            <a:spAutoFit/>
          </a:bodyPr>
          <a:lstStyle/>
          <a:p>
            <a:r>
              <a:rPr lang="fr-FR" sz="1500" dirty="0">
                <a:solidFill>
                  <a:schemeClr val="bg1"/>
                </a:solidFill>
                <a:latin typeface="Arial" panose="020B0604020202020204" pitchFamily="34" charset="0"/>
                <a:cs typeface="Arial" panose="020B0604020202020204" pitchFamily="34" charset="0"/>
              </a:rPr>
              <a:t>Open Computer Vision</a:t>
            </a:r>
          </a:p>
        </p:txBody>
      </p:sp>
    </p:spTree>
    <p:extLst>
      <p:ext uri="{BB962C8B-B14F-4D97-AF65-F5344CB8AC3E}">
        <p14:creationId xmlns:p14="http://schemas.microsoft.com/office/powerpoint/2010/main" val="12416677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3F8D658-CC10-525C-C322-7D6BADF88B78}"/>
              </a:ext>
            </a:extLst>
          </p:cNvPr>
          <p:cNvSpPr>
            <a:spLocks noGrp="1"/>
          </p:cNvSpPr>
          <p:nvPr>
            <p:ph type="sldNum" sz="quarter" idx="12"/>
          </p:nvPr>
        </p:nvSpPr>
        <p:spPr/>
        <p:txBody>
          <a:bodyPr/>
          <a:lstStyle/>
          <a:p>
            <a:fld id="{6D22F896-40B5-4ADD-8801-0D06FADFA095}" type="slidenum">
              <a:rPr lang="en-US" smtClean="0"/>
              <a:t>19</a:t>
            </a:fld>
            <a:endParaRPr lang="en-US" dirty="0"/>
          </a:p>
        </p:txBody>
      </p:sp>
      <p:sp>
        <p:nvSpPr>
          <p:cNvPr id="4" name="ZoneTexte 3">
            <a:extLst>
              <a:ext uri="{FF2B5EF4-FFF2-40B4-BE49-F238E27FC236}">
                <a16:creationId xmlns:a16="http://schemas.microsoft.com/office/drawing/2014/main" id="{643C849B-19A6-8B77-EC58-C79D17B4520D}"/>
              </a:ext>
            </a:extLst>
          </p:cNvPr>
          <p:cNvSpPr txBox="1"/>
          <p:nvPr/>
        </p:nvSpPr>
        <p:spPr>
          <a:xfrm>
            <a:off x="-1" y="83369"/>
            <a:ext cx="10310327" cy="2031325"/>
          </a:xfrm>
          <a:prstGeom prst="rect">
            <a:avLst/>
          </a:prstGeom>
          <a:noFill/>
        </p:spPr>
        <p:txBody>
          <a:bodyPr wrap="square">
            <a:spAutoFit/>
          </a:bodyPr>
          <a:lstStyle/>
          <a:p>
            <a:pPr marL="285750" indent="-285750" algn="l">
              <a:buFont typeface="Wingdings" panose="05000000000000000000" pitchFamily="2" charset="2"/>
              <a:buChar char="q"/>
            </a:pPr>
            <a:r>
              <a:rPr lang="fr-FR" b="1" i="0" dirty="0">
                <a:solidFill>
                  <a:srgbClr val="000000"/>
                </a:solidFill>
                <a:effectLst/>
                <a:latin typeface="Arial" panose="020B0604020202020204" pitchFamily="34" charset="0"/>
                <a:cs typeface="Arial" panose="020B0604020202020204" pitchFamily="34" charset="0"/>
              </a:rPr>
              <a:t>1. </a:t>
            </a:r>
            <a:r>
              <a:rPr lang="fr-FR" b="1" i="0" u="sng" dirty="0">
                <a:solidFill>
                  <a:srgbClr val="000000"/>
                </a:solidFill>
                <a:effectLst/>
                <a:latin typeface="Arial" panose="020B0604020202020204" pitchFamily="34" charset="0"/>
                <a:cs typeface="Arial" panose="020B0604020202020204" pitchFamily="34" charset="0"/>
              </a:rPr>
              <a:t>Bag of images (SIFT):</a:t>
            </a:r>
          </a:p>
          <a:p>
            <a:pPr marL="285750" indent="-285750" algn="l">
              <a:buFont typeface="Wingdings" panose="05000000000000000000" pitchFamily="2" charset="2"/>
              <a:buChar char="q"/>
            </a:pPr>
            <a:endParaRPr lang="fr-FR" b="1" dirty="0">
              <a:solidFill>
                <a:srgbClr val="000000"/>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fr-FR" b="1" i="0" dirty="0">
                <a:solidFill>
                  <a:srgbClr val="000000"/>
                </a:solidFill>
                <a:effectLst/>
                <a:latin typeface="Arial" panose="020B0604020202020204" pitchFamily="34" charset="0"/>
                <a:cs typeface="Arial" panose="020B0604020202020204" pitchFamily="34" charset="0"/>
              </a:rPr>
              <a:t>La méthode SIFT (</a:t>
            </a:r>
            <a:r>
              <a:rPr lang="fr-FR" b="1" i="0" dirty="0" err="1">
                <a:solidFill>
                  <a:srgbClr val="000000"/>
                </a:solidFill>
                <a:effectLst/>
                <a:latin typeface="Arial" panose="020B0604020202020204" pitchFamily="34" charset="0"/>
                <a:cs typeface="Arial" panose="020B0604020202020204" pitchFamily="34" charset="0"/>
              </a:rPr>
              <a:t>Scale</a:t>
            </a:r>
            <a:r>
              <a:rPr lang="fr-FR" b="1" i="0" dirty="0">
                <a:solidFill>
                  <a:srgbClr val="000000"/>
                </a:solidFill>
                <a:effectLst/>
                <a:latin typeface="Arial" panose="020B0604020202020204" pitchFamily="34" charset="0"/>
                <a:cs typeface="Arial" panose="020B0604020202020204" pitchFamily="34" charset="0"/>
              </a:rPr>
              <a:t>-Invariant </a:t>
            </a:r>
            <a:r>
              <a:rPr lang="fr-FR" b="1" i="0" dirty="0" err="1">
                <a:solidFill>
                  <a:srgbClr val="000000"/>
                </a:solidFill>
                <a:effectLst/>
                <a:latin typeface="Arial" panose="020B0604020202020204" pitchFamily="34" charset="0"/>
                <a:cs typeface="Arial" panose="020B0604020202020204" pitchFamily="34" charset="0"/>
              </a:rPr>
              <a:t>Feature</a:t>
            </a:r>
            <a:r>
              <a:rPr lang="fr-FR" b="1" i="0" dirty="0">
                <a:solidFill>
                  <a:srgbClr val="000000"/>
                </a:solidFill>
                <a:effectLst/>
                <a:latin typeface="Arial" panose="020B0604020202020204" pitchFamily="34" charset="0"/>
                <a:cs typeface="Arial" panose="020B0604020202020204" pitchFamily="34" charset="0"/>
              </a:rPr>
              <a:t> </a:t>
            </a:r>
            <a:r>
              <a:rPr lang="fr-FR" b="1" i="0" dirty="0" err="1">
                <a:solidFill>
                  <a:srgbClr val="000000"/>
                </a:solidFill>
                <a:effectLst/>
                <a:latin typeface="Arial" panose="020B0604020202020204" pitchFamily="34" charset="0"/>
                <a:cs typeface="Arial" panose="020B0604020202020204" pitchFamily="34" charset="0"/>
              </a:rPr>
              <a:t>Transform</a:t>
            </a:r>
            <a:r>
              <a:rPr lang="fr-FR" b="1" i="0" dirty="0">
                <a:solidFill>
                  <a:srgbClr val="000000"/>
                </a:solidFill>
                <a:effectLst/>
                <a:latin typeface="Arial" panose="020B0604020202020204" pitchFamily="34" charset="0"/>
                <a:cs typeface="Arial" panose="020B0604020202020204" pitchFamily="34" charset="0"/>
              </a:rPr>
              <a:t>) : </a:t>
            </a:r>
          </a:p>
          <a:p>
            <a:r>
              <a:rPr lang="fr-FR" b="1" i="0" dirty="0">
                <a:solidFill>
                  <a:srgbClr val="000000"/>
                </a:solidFill>
                <a:effectLst/>
                <a:latin typeface="Arial" panose="020B0604020202020204" pitchFamily="34" charset="0"/>
                <a:cs typeface="Arial" panose="020B0604020202020204" pitchFamily="34" charset="0"/>
              </a:rPr>
              <a:t>   </a:t>
            </a:r>
            <a:r>
              <a:rPr lang="fr-FR" b="0" i="0" dirty="0">
                <a:solidFill>
                  <a:srgbClr val="000000"/>
                </a:solidFill>
                <a:effectLst/>
                <a:latin typeface="Arial" panose="020B0604020202020204" pitchFamily="34" charset="0"/>
                <a:cs typeface="Arial" panose="020B0604020202020204" pitchFamily="34" charset="0"/>
              </a:rPr>
              <a:t>est une technique qui permet de détecter des points d'intérêt dans</a:t>
            </a:r>
          </a:p>
          <a:p>
            <a:r>
              <a:rPr lang="fr-FR" dirty="0">
                <a:solidFill>
                  <a:srgbClr val="000000"/>
                </a:solidFill>
                <a:latin typeface="Arial" panose="020B0604020202020204" pitchFamily="34" charset="0"/>
                <a:cs typeface="Arial" panose="020B0604020202020204" pitchFamily="34" charset="0"/>
              </a:rPr>
              <a:t>  </a:t>
            </a:r>
            <a:r>
              <a:rPr lang="fr-FR" b="0" i="0" dirty="0">
                <a:solidFill>
                  <a:srgbClr val="000000"/>
                </a:solidFill>
                <a:effectLst/>
                <a:latin typeface="Arial" panose="020B0604020202020204" pitchFamily="34" charset="0"/>
                <a:cs typeface="Arial" panose="020B0604020202020204" pitchFamily="34" charset="0"/>
              </a:rPr>
              <a:t> une image et de les décrire de manière robuste et invariante à l'échelle.</a:t>
            </a:r>
          </a:p>
          <a:p>
            <a:pPr marL="285750" indent="-285750">
              <a:buFont typeface="Wingdings" panose="05000000000000000000" pitchFamily="2" charset="2"/>
              <a:buChar char="q"/>
            </a:pPr>
            <a:endParaRPr lang="fr-FR" b="0" i="0" dirty="0">
              <a:solidFill>
                <a:srgbClr val="000000"/>
              </a:solidFill>
              <a:effectLst/>
              <a:latin typeface="Arial" panose="020B0604020202020204" pitchFamily="34" charset="0"/>
              <a:cs typeface="Arial" panose="020B0604020202020204" pitchFamily="34" charset="0"/>
            </a:endParaRPr>
          </a:p>
          <a:p>
            <a:pPr marL="285750" indent="-285750" algn="l">
              <a:buFont typeface="Wingdings" panose="05000000000000000000" pitchFamily="2" charset="2"/>
              <a:buChar char="q"/>
            </a:pPr>
            <a:endParaRPr lang="fr-FR" b="1" i="0" dirty="0">
              <a:solidFill>
                <a:srgbClr val="000000"/>
              </a:solidFill>
              <a:effectLst/>
              <a:latin typeface="Arial" panose="020B0604020202020204" pitchFamily="34" charset="0"/>
              <a:cs typeface="Arial" panose="020B0604020202020204" pitchFamily="34" charset="0"/>
            </a:endParaRPr>
          </a:p>
        </p:txBody>
      </p:sp>
      <p:sp>
        <p:nvSpPr>
          <p:cNvPr id="6" name="ZoneTexte 5">
            <a:extLst>
              <a:ext uri="{FF2B5EF4-FFF2-40B4-BE49-F238E27FC236}">
                <a16:creationId xmlns:a16="http://schemas.microsoft.com/office/drawing/2014/main" id="{DF1B83B7-59BF-4928-2BE2-B1BDF9532C06}"/>
              </a:ext>
            </a:extLst>
          </p:cNvPr>
          <p:cNvSpPr txBox="1"/>
          <p:nvPr/>
        </p:nvSpPr>
        <p:spPr>
          <a:xfrm>
            <a:off x="-20216" y="2469809"/>
            <a:ext cx="6116216" cy="369332"/>
          </a:xfrm>
          <a:prstGeom prst="rect">
            <a:avLst/>
          </a:prstGeom>
          <a:noFill/>
        </p:spPr>
        <p:txBody>
          <a:bodyPr wrap="square">
            <a:spAutoFit/>
          </a:bodyPr>
          <a:lstStyle/>
          <a:p>
            <a:pPr marL="285750" indent="-285750" algn="l">
              <a:buFont typeface="Wingdings" panose="05000000000000000000" pitchFamily="2" charset="2"/>
              <a:buChar char="q"/>
            </a:pPr>
            <a:r>
              <a:rPr lang="fr-FR" b="1" i="0" dirty="0">
                <a:solidFill>
                  <a:srgbClr val="000000"/>
                </a:solidFill>
                <a:effectLst/>
                <a:latin typeface="Helvetica Neue"/>
              </a:rPr>
              <a:t>1.1 Création des descripteurs de chaque image</a:t>
            </a:r>
          </a:p>
        </p:txBody>
      </p:sp>
      <p:pic>
        <p:nvPicPr>
          <p:cNvPr id="1026" name="Picture 2">
            <a:extLst>
              <a:ext uri="{FF2B5EF4-FFF2-40B4-BE49-F238E27FC236}">
                <a16:creationId xmlns:a16="http://schemas.microsoft.com/office/drawing/2014/main" id="{F3817DE5-4132-EB30-3802-C3D8CD7A7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415" y="2946436"/>
            <a:ext cx="3295744" cy="31238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3C0B42D-EB88-5DCB-6B7B-8448506BF8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606" y="2946436"/>
            <a:ext cx="3514138" cy="3054226"/>
          </a:xfrm>
          <a:prstGeom prst="rect">
            <a:avLst/>
          </a:prstGeom>
          <a:noFill/>
          <a:extLst>
            <a:ext uri="{909E8E84-426E-40DD-AFC4-6F175D3DCCD1}">
              <a14:hiddenFill xmlns:a14="http://schemas.microsoft.com/office/drawing/2010/main">
                <a:solidFill>
                  <a:srgbClr val="FFFFFF"/>
                </a:solidFill>
              </a14:hiddenFill>
            </a:ext>
          </a:extLst>
        </p:spPr>
      </p:pic>
      <p:sp>
        <p:nvSpPr>
          <p:cNvPr id="7" name="Flèche : droite 6">
            <a:extLst>
              <a:ext uri="{FF2B5EF4-FFF2-40B4-BE49-F238E27FC236}">
                <a16:creationId xmlns:a16="http://schemas.microsoft.com/office/drawing/2014/main" id="{C6E22ABC-F0D3-B272-6B93-F4084DD8316C}"/>
              </a:ext>
            </a:extLst>
          </p:cNvPr>
          <p:cNvSpPr/>
          <p:nvPr/>
        </p:nvSpPr>
        <p:spPr>
          <a:xfrm>
            <a:off x="3514139" y="3181441"/>
            <a:ext cx="4868467" cy="2452782"/>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b="1" dirty="0">
              <a:solidFill>
                <a:schemeClr val="bg1"/>
              </a:solidFill>
              <a:latin typeface="Arial" panose="020B0604020202020204" pitchFamily="34" charset="0"/>
              <a:cs typeface="Arial" panose="020B0604020202020204" pitchFamily="34" charset="0"/>
            </a:endParaRPr>
          </a:p>
          <a:p>
            <a:pPr algn="ctr"/>
            <a:r>
              <a:rPr lang="fr-FR" b="1" dirty="0">
                <a:solidFill>
                  <a:schemeClr val="bg1"/>
                </a:solidFill>
                <a:latin typeface="Arial" panose="020B0604020202020204" pitchFamily="34" charset="0"/>
                <a:cs typeface="Arial" panose="020B0604020202020204" pitchFamily="34" charset="0"/>
              </a:rPr>
              <a:t>Dimension Descripteurs :  (619, 128)</a:t>
            </a:r>
          </a:p>
          <a:p>
            <a:endParaRPr lang="fr-FR" sz="1200" dirty="0">
              <a:solidFill>
                <a:schemeClr val="bg1"/>
              </a:solidFill>
              <a:latin typeface="Arial" panose="020B0604020202020204" pitchFamily="34" charset="0"/>
              <a:cs typeface="Arial" panose="020B0604020202020204" pitchFamily="34" charset="0"/>
            </a:endParaRPr>
          </a:p>
          <a:p>
            <a:r>
              <a:rPr lang="fr-FR" sz="1200" dirty="0">
                <a:solidFill>
                  <a:schemeClr val="bg1"/>
                </a:solidFill>
                <a:latin typeface="Arial" panose="020B0604020202020204" pitchFamily="34" charset="0"/>
                <a:cs typeface="Arial" panose="020B0604020202020204" pitchFamily="34" charset="0"/>
              </a:rPr>
              <a:t>On constate que l'image contient  619 descripteurs et chaque descripteur est un vecteur de longueur 128</a:t>
            </a:r>
            <a:r>
              <a:rPr lang="fr-FR" dirty="0"/>
              <a:t>.</a:t>
            </a:r>
          </a:p>
          <a:p>
            <a:pPr algn="ctr"/>
            <a:endParaRPr lang="fr-FR" b="1" dirty="0">
              <a:solidFill>
                <a:schemeClr val="bg1"/>
              </a:solidFill>
              <a:latin typeface="Arial" panose="020B0604020202020204" pitchFamily="34" charset="0"/>
              <a:cs typeface="Arial" panose="020B0604020202020204" pitchFamily="34" charset="0"/>
            </a:endParaRPr>
          </a:p>
        </p:txBody>
      </p:sp>
      <p:pic>
        <p:nvPicPr>
          <p:cNvPr id="11" name="Image 10">
            <a:extLst>
              <a:ext uri="{FF2B5EF4-FFF2-40B4-BE49-F238E27FC236}">
                <a16:creationId xmlns:a16="http://schemas.microsoft.com/office/drawing/2014/main" id="{8FEEB641-CA5A-101D-E0C8-C72343006B03}"/>
              </a:ext>
            </a:extLst>
          </p:cNvPr>
          <p:cNvPicPr>
            <a:picLocks noChangeAspect="1"/>
          </p:cNvPicPr>
          <p:nvPr/>
        </p:nvPicPr>
        <p:blipFill>
          <a:blip r:embed="rId4"/>
          <a:stretch>
            <a:fillRect/>
          </a:stretch>
        </p:blipFill>
        <p:spPr>
          <a:xfrm>
            <a:off x="8560979" y="556940"/>
            <a:ext cx="1196604" cy="914535"/>
          </a:xfrm>
          <a:prstGeom prst="rect">
            <a:avLst/>
          </a:prstGeom>
        </p:spPr>
      </p:pic>
      <p:sp>
        <p:nvSpPr>
          <p:cNvPr id="12" name="ZoneTexte 11">
            <a:extLst>
              <a:ext uri="{FF2B5EF4-FFF2-40B4-BE49-F238E27FC236}">
                <a16:creationId xmlns:a16="http://schemas.microsoft.com/office/drawing/2014/main" id="{E386B36C-C451-E4BB-D65B-9DB6C8A0A96A}"/>
              </a:ext>
            </a:extLst>
          </p:cNvPr>
          <p:cNvSpPr txBox="1"/>
          <p:nvPr/>
        </p:nvSpPr>
        <p:spPr>
          <a:xfrm>
            <a:off x="-1" y="1586186"/>
            <a:ext cx="7926642" cy="369332"/>
          </a:xfrm>
          <a:prstGeom prst="rect">
            <a:avLst/>
          </a:prstGeom>
          <a:noFill/>
        </p:spPr>
        <p:txBody>
          <a:bodyPr wrap="square">
            <a:spAutoFit/>
          </a:bodyPr>
          <a:lstStyle/>
          <a:p>
            <a:pPr marL="285750" indent="-285750">
              <a:buFont typeface="Wingdings" panose="05000000000000000000" pitchFamily="2" charset="2"/>
              <a:buChar char="q"/>
            </a:pPr>
            <a:r>
              <a:rPr lang="fr-FR" dirty="0">
                <a:solidFill>
                  <a:schemeClr val="bg1"/>
                </a:solidFill>
                <a:latin typeface="Arial" panose="020B0604020202020204" pitchFamily="34" charset="0"/>
                <a:cs typeface="Arial" panose="020B0604020202020204" pitchFamily="34" charset="0"/>
              </a:rPr>
              <a:t>Permet d’ identifier les éléments similaires entre différentes images</a:t>
            </a:r>
          </a:p>
        </p:txBody>
      </p:sp>
      <p:sp>
        <p:nvSpPr>
          <p:cNvPr id="14" name="ZoneTexte 13">
            <a:extLst>
              <a:ext uri="{FF2B5EF4-FFF2-40B4-BE49-F238E27FC236}">
                <a16:creationId xmlns:a16="http://schemas.microsoft.com/office/drawing/2014/main" id="{598B3E6D-2F5F-C5B8-BB31-6B9D57B247AD}"/>
              </a:ext>
            </a:extLst>
          </p:cNvPr>
          <p:cNvSpPr txBox="1"/>
          <p:nvPr/>
        </p:nvSpPr>
        <p:spPr>
          <a:xfrm>
            <a:off x="-1" y="1993182"/>
            <a:ext cx="7040321" cy="369332"/>
          </a:xfrm>
          <a:prstGeom prst="rect">
            <a:avLst/>
          </a:prstGeom>
          <a:noFill/>
        </p:spPr>
        <p:txBody>
          <a:bodyPr wrap="square">
            <a:spAutoFit/>
          </a:bodyPr>
          <a:lstStyle/>
          <a:p>
            <a:pPr marL="285750" indent="-285750">
              <a:buFont typeface="Wingdings" panose="05000000000000000000" pitchFamily="2" charset="2"/>
              <a:buChar char="q"/>
            </a:pPr>
            <a:r>
              <a:rPr lang="fr-FR" dirty="0">
                <a:solidFill>
                  <a:schemeClr val="bg1"/>
                </a:solidFill>
                <a:latin typeface="Arial" panose="020B0604020202020204" pitchFamily="34" charset="0"/>
                <a:cs typeface="Arial" panose="020B0604020202020204" pitchFamily="34" charset="0"/>
              </a:rPr>
              <a:t>Basée sur la détection de points clés invariants à l’échelle</a:t>
            </a:r>
          </a:p>
        </p:txBody>
      </p:sp>
      <p:sp>
        <p:nvSpPr>
          <p:cNvPr id="17" name="ZoneTexte 16">
            <a:extLst>
              <a:ext uri="{FF2B5EF4-FFF2-40B4-BE49-F238E27FC236}">
                <a16:creationId xmlns:a16="http://schemas.microsoft.com/office/drawing/2014/main" id="{1B25EC15-7E0B-9845-A75A-5A07F02358B8}"/>
              </a:ext>
            </a:extLst>
          </p:cNvPr>
          <p:cNvSpPr txBox="1"/>
          <p:nvPr/>
        </p:nvSpPr>
        <p:spPr>
          <a:xfrm>
            <a:off x="224415" y="6186073"/>
            <a:ext cx="10178114" cy="646331"/>
          </a:xfrm>
          <a:prstGeom prst="rect">
            <a:avLst/>
          </a:prstGeom>
          <a:noFill/>
        </p:spPr>
        <p:txBody>
          <a:bodyPr wrap="square">
            <a:spAutoFit/>
          </a:bodyPr>
          <a:lstStyle/>
          <a:p>
            <a:pPr marL="285750" indent="-285750">
              <a:buFont typeface="Wingdings" panose="05000000000000000000" pitchFamily="2" charset="2"/>
              <a:buChar char="q"/>
            </a:pPr>
            <a:r>
              <a:rPr lang="fr-FR" b="1" dirty="0">
                <a:solidFill>
                  <a:schemeClr val="bg1"/>
                </a:solidFill>
                <a:latin typeface="Arial" panose="020B0604020202020204" pitchFamily="34" charset="0"/>
                <a:cs typeface="Arial" panose="020B0604020202020204" pitchFamily="34" charset="0"/>
              </a:rPr>
              <a:t>Descripteur : </a:t>
            </a:r>
            <a:r>
              <a:rPr lang="fr-FR" dirty="0">
                <a:solidFill>
                  <a:schemeClr val="bg1"/>
                </a:solidFill>
                <a:latin typeface="Arial" panose="020B0604020202020204" pitchFamily="34" charset="0"/>
                <a:cs typeface="Arial" panose="020B0604020202020204" pitchFamily="34" charset="0"/>
              </a:rPr>
              <a:t>vecteur qui décrit le voisinage de la </a:t>
            </a:r>
            <a:r>
              <a:rPr lang="fr-FR" dirty="0" err="1">
                <a:solidFill>
                  <a:schemeClr val="bg1"/>
                </a:solidFill>
                <a:latin typeface="Arial" panose="020B0604020202020204" pitchFamily="34" charset="0"/>
                <a:cs typeface="Arial" panose="020B0604020202020204" pitchFamily="34" charset="0"/>
              </a:rPr>
              <a:t>feature</a:t>
            </a:r>
            <a:r>
              <a:rPr lang="fr-FR" dirty="0">
                <a:solidFill>
                  <a:schemeClr val="bg1"/>
                </a:solidFill>
                <a:latin typeface="Arial" panose="020B0604020202020204" pitchFamily="34" charset="0"/>
                <a:cs typeface="Arial" panose="020B0604020202020204" pitchFamily="34" charset="0"/>
              </a:rPr>
              <a:t> à laquelle il est associé.                      Il est utilisé pour repérer les paires de </a:t>
            </a:r>
            <a:r>
              <a:rPr lang="fr-FR" dirty="0" err="1">
                <a:solidFill>
                  <a:schemeClr val="bg1"/>
                </a:solidFill>
                <a:latin typeface="Arial" panose="020B0604020202020204" pitchFamily="34" charset="0"/>
                <a:cs typeface="Arial" panose="020B0604020202020204" pitchFamily="34" charset="0"/>
              </a:rPr>
              <a:t>features</a:t>
            </a:r>
            <a:r>
              <a:rPr lang="fr-FR" dirty="0">
                <a:solidFill>
                  <a:schemeClr val="bg1"/>
                </a:solidFill>
                <a:latin typeface="Arial" panose="020B0604020202020204" pitchFamily="34" charset="0"/>
                <a:cs typeface="Arial" panose="020B0604020202020204" pitchFamily="34" charset="0"/>
              </a:rPr>
              <a:t> qui se ressemblent le plus dans deux images.</a:t>
            </a:r>
          </a:p>
        </p:txBody>
      </p:sp>
    </p:spTree>
    <p:extLst>
      <p:ext uri="{BB962C8B-B14F-4D97-AF65-F5344CB8AC3E}">
        <p14:creationId xmlns:p14="http://schemas.microsoft.com/office/powerpoint/2010/main" val="549421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AA7961-571F-E825-F6D2-3147A642F614}"/>
              </a:ext>
            </a:extLst>
          </p:cNvPr>
          <p:cNvSpPr>
            <a:spLocks noGrp="1"/>
          </p:cNvSpPr>
          <p:nvPr>
            <p:ph type="title"/>
          </p:nvPr>
        </p:nvSpPr>
        <p:spPr/>
        <p:txBody>
          <a:bodyPr/>
          <a:lstStyle/>
          <a:p>
            <a:pPr algn="ctr"/>
            <a:r>
              <a:rPr lang="fr-FR" sz="3600" b="1" dirty="0">
                <a:solidFill>
                  <a:schemeClr val="tx1"/>
                </a:solidFill>
                <a:latin typeface="Arial" panose="020B0604020202020204" pitchFamily="34" charset="0"/>
                <a:cs typeface="Arial" panose="020B0604020202020204" pitchFamily="34" charset="0"/>
              </a:rPr>
              <a:t>Sommaire</a:t>
            </a:r>
            <a:endParaRPr lang="fr-FR" dirty="0"/>
          </a:p>
        </p:txBody>
      </p:sp>
      <p:sp>
        <p:nvSpPr>
          <p:cNvPr id="4" name="ZoneTexte 3">
            <a:extLst>
              <a:ext uri="{FF2B5EF4-FFF2-40B4-BE49-F238E27FC236}">
                <a16:creationId xmlns:a16="http://schemas.microsoft.com/office/drawing/2014/main" id="{8772DB0E-D692-7B57-753D-D4A73F0F92E8}"/>
              </a:ext>
            </a:extLst>
          </p:cNvPr>
          <p:cNvSpPr txBox="1"/>
          <p:nvPr/>
        </p:nvSpPr>
        <p:spPr>
          <a:xfrm>
            <a:off x="398884" y="2622934"/>
            <a:ext cx="6097554" cy="3785652"/>
          </a:xfrm>
          <a:prstGeom prst="rect">
            <a:avLst/>
          </a:prstGeom>
          <a:noFill/>
        </p:spPr>
        <p:txBody>
          <a:bodyPr wrap="square">
            <a:spAutoFit/>
          </a:bodyPr>
          <a:lstStyle/>
          <a:p>
            <a:pPr marL="342900" indent="-342900">
              <a:buFont typeface="Wingdings" panose="05000000000000000000" pitchFamily="2" charset="2"/>
              <a:buChar char="q"/>
            </a:pPr>
            <a:r>
              <a:rPr lang="fr-FR" sz="1500" b="1" dirty="0">
                <a:solidFill>
                  <a:srgbClr val="000000"/>
                </a:solidFill>
                <a:latin typeface="Arial" panose="020B0604020202020204" pitchFamily="34" charset="0"/>
                <a:cs typeface="Arial" panose="020B0604020202020204" pitchFamily="34" charset="0"/>
              </a:rPr>
              <a:t>Problématique </a:t>
            </a:r>
          </a:p>
          <a:p>
            <a:pPr marL="342900" indent="-342900">
              <a:buFont typeface="Wingdings" panose="05000000000000000000" pitchFamily="2" charset="2"/>
              <a:buChar char="q"/>
            </a:pPr>
            <a:endParaRPr lang="fr-FR" sz="1500" b="1" dirty="0">
              <a:solidFill>
                <a:srgbClr val="000000"/>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q"/>
            </a:pPr>
            <a:r>
              <a:rPr lang="fr-FR" sz="1500" b="1" i="0" dirty="0">
                <a:solidFill>
                  <a:srgbClr val="000000"/>
                </a:solidFill>
                <a:effectLst/>
                <a:latin typeface="Arial" panose="020B0604020202020204" pitchFamily="34" charset="0"/>
                <a:cs typeface="Arial" panose="020B0604020202020204" pitchFamily="34" charset="0"/>
              </a:rPr>
              <a:t>Qualité du jeu de données</a:t>
            </a:r>
          </a:p>
          <a:p>
            <a:endParaRPr lang="fr-FR" sz="1500" b="1" dirty="0">
              <a:solidFill>
                <a:srgbClr val="000000"/>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q"/>
            </a:pPr>
            <a:r>
              <a:rPr lang="fr-FR" sz="1500" b="1" dirty="0">
                <a:solidFill>
                  <a:srgbClr val="000000"/>
                </a:solidFill>
                <a:latin typeface="Arial" panose="020B0604020202020204" pitchFamily="34" charset="0"/>
                <a:cs typeface="Arial" panose="020B0604020202020204" pitchFamily="34" charset="0"/>
              </a:rPr>
              <a:t>Préparation des données</a:t>
            </a:r>
          </a:p>
          <a:p>
            <a:pPr marL="457200" indent="-457200">
              <a:buFont typeface="Wingdings" panose="05000000000000000000" pitchFamily="2" charset="2"/>
              <a:buChar char="q"/>
            </a:pPr>
            <a:endParaRPr lang="fr-FR" sz="1500" b="1" dirty="0">
              <a:solidFill>
                <a:srgbClr val="000000"/>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q"/>
            </a:pPr>
            <a:r>
              <a:rPr lang="fr-FR" sz="1500" b="1" dirty="0">
                <a:solidFill>
                  <a:srgbClr val="000000"/>
                </a:solidFill>
                <a:latin typeface="Arial" panose="020B0604020202020204" pitchFamily="34" charset="0"/>
                <a:cs typeface="Arial" panose="020B0604020202020204" pitchFamily="34" charset="0"/>
              </a:rPr>
              <a:t>Etude de faisabilité via des données textuelles</a:t>
            </a:r>
          </a:p>
          <a:p>
            <a:endParaRPr lang="fr-FR" sz="1500" b="1" dirty="0">
              <a:solidFill>
                <a:srgbClr val="000000"/>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q"/>
            </a:pPr>
            <a:r>
              <a:rPr lang="fr-FR" sz="1500" b="1" dirty="0">
                <a:solidFill>
                  <a:srgbClr val="000000"/>
                </a:solidFill>
                <a:latin typeface="Arial" panose="020B0604020202020204" pitchFamily="34" charset="0"/>
                <a:cs typeface="Arial" panose="020B0604020202020204" pitchFamily="34" charset="0"/>
              </a:rPr>
              <a:t>Etude de faisabilité via des données visuelles</a:t>
            </a:r>
          </a:p>
          <a:p>
            <a:endParaRPr lang="fr-FR" sz="1500" b="1" dirty="0">
              <a:solidFill>
                <a:srgbClr val="000000"/>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q"/>
            </a:pPr>
            <a:r>
              <a:rPr lang="fr-FR" sz="1500" b="1" dirty="0">
                <a:solidFill>
                  <a:srgbClr val="000000"/>
                </a:solidFill>
                <a:latin typeface="Arial" panose="020B0604020202020204" pitchFamily="34" charset="0"/>
                <a:cs typeface="Arial" panose="020B0604020202020204" pitchFamily="34" charset="0"/>
              </a:rPr>
              <a:t>Classification supervisée à partir des images</a:t>
            </a:r>
          </a:p>
          <a:p>
            <a:endParaRPr lang="fr-FR" sz="1500" b="1" dirty="0">
              <a:solidFill>
                <a:srgbClr val="000000"/>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q"/>
            </a:pPr>
            <a:r>
              <a:rPr lang="fr-FR" sz="1500" b="1" dirty="0">
                <a:solidFill>
                  <a:srgbClr val="000000"/>
                </a:solidFill>
                <a:latin typeface="Arial" panose="020B0604020202020204" pitchFamily="34" charset="0"/>
                <a:cs typeface="Arial" panose="020B0604020202020204" pitchFamily="34" charset="0"/>
              </a:rPr>
              <a:t>Collecte de produits via API</a:t>
            </a:r>
          </a:p>
          <a:p>
            <a:pPr marL="342900" indent="-342900">
              <a:buFont typeface="Wingdings" panose="05000000000000000000" pitchFamily="2" charset="2"/>
              <a:buChar char="q"/>
            </a:pPr>
            <a:endParaRPr lang="fr-FR" sz="1500" b="1" dirty="0">
              <a:solidFill>
                <a:srgbClr val="000000"/>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q"/>
            </a:pPr>
            <a:r>
              <a:rPr lang="fr-FR" sz="1500" b="1" dirty="0">
                <a:solidFill>
                  <a:srgbClr val="000000"/>
                </a:solidFill>
                <a:latin typeface="Arial" panose="020B0604020202020204" pitchFamily="34" charset="0"/>
                <a:cs typeface="Arial" panose="020B0604020202020204" pitchFamily="34" charset="0"/>
              </a:rPr>
              <a:t>Conclusion</a:t>
            </a:r>
            <a:br>
              <a:rPr lang="fr-FR" sz="1500" b="1" dirty="0">
                <a:solidFill>
                  <a:srgbClr val="000000"/>
                </a:solidFill>
                <a:latin typeface="Arial" panose="020B0604020202020204" pitchFamily="34" charset="0"/>
                <a:cs typeface="Arial" panose="020B0604020202020204" pitchFamily="34" charset="0"/>
              </a:rPr>
            </a:br>
            <a:endParaRPr lang="fr-FR" sz="1500" dirty="0">
              <a:latin typeface="Arial" panose="020B0604020202020204" pitchFamily="34" charset="0"/>
              <a:cs typeface="Arial" panose="020B0604020202020204" pitchFamily="34" charset="0"/>
            </a:endParaRPr>
          </a:p>
        </p:txBody>
      </p:sp>
      <p:sp>
        <p:nvSpPr>
          <p:cNvPr id="5" name="Espace réservé du numéro de diapositive 4">
            <a:extLst>
              <a:ext uri="{FF2B5EF4-FFF2-40B4-BE49-F238E27FC236}">
                <a16:creationId xmlns:a16="http://schemas.microsoft.com/office/drawing/2014/main" id="{36C17DED-E984-42D2-CD10-5AF9F513B3CA}"/>
              </a:ext>
            </a:extLst>
          </p:cNvPr>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3688245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B0C9F-843A-6BE3-B709-D480D240D02D}"/>
            </a:ext>
          </a:extLst>
        </p:cNvPr>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FE28504-2A8C-05E7-5121-81FF20E00E4B}"/>
              </a:ext>
            </a:extLst>
          </p:cNvPr>
          <p:cNvSpPr>
            <a:spLocks noGrp="1"/>
          </p:cNvSpPr>
          <p:nvPr>
            <p:ph type="sldNum" sz="quarter" idx="12"/>
          </p:nvPr>
        </p:nvSpPr>
        <p:spPr/>
        <p:txBody>
          <a:bodyPr/>
          <a:lstStyle/>
          <a:p>
            <a:fld id="{6D22F896-40B5-4ADD-8801-0D06FADFA095}" type="slidenum">
              <a:rPr lang="en-US" smtClean="0"/>
              <a:t>20</a:t>
            </a:fld>
            <a:endParaRPr lang="en-US" dirty="0"/>
          </a:p>
        </p:txBody>
      </p:sp>
      <p:sp>
        <p:nvSpPr>
          <p:cNvPr id="7" name="Rectangle 6">
            <a:extLst>
              <a:ext uri="{FF2B5EF4-FFF2-40B4-BE49-F238E27FC236}">
                <a16:creationId xmlns:a16="http://schemas.microsoft.com/office/drawing/2014/main" id="{B84CDB6F-F75A-93EA-ABF7-A674AE4869A0}"/>
              </a:ext>
            </a:extLst>
          </p:cNvPr>
          <p:cNvSpPr/>
          <p:nvPr/>
        </p:nvSpPr>
        <p:spPr>
          <a:xfrm>
            <a:off x="81078" y="6177012"/>
            <a:ext cx="1119649" cy="58394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b="1" dirty="0">
                <a:solidFill>
                  <a:schemeClr val="bg1"/>
                </a:solidFill>
                <a:latin typeface="Arial" panose="020B0604020202020204" pitchFamily="34" charset="0"/>
                <a:cs typeface="Arial" panose="020B0604020202020204" pitchFamily="34" charset="0"/>
              </a:rPr>
              <a:t>SIFT</a:t>
            </a:r>
          </a:p>
        </p:txBody>
      </p:sp>
      <p:sp>
        <p:nvSpPr>
          <p:cNvPr id="9" name="Rectangle 8">
            <a:extLst>
              <a:ext uri="{FF2B5EF4-FFF2-40B4-BE49-F238E27FC236}">
                <a16:creationId xmlns:a16="http://schemas.microsoft.com/office/drawing/2014/main" id="{CAF7E9C9-E267-FF46-16D5-866DD211CFCD}"/>
              </a:ext>
            </a:extLst>
          </p:cNvPr>
          <p:cNvSpPr/>
          <p:nvPr/>
        </p:nvSpPr>
        <p:spPr>
          <a:xfrm>
            <a:off x="1295120" y="6181476"/>
            <a:ext cx="1415283" cy="58394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b="1" dirty="0">
                <a:solidFill>
                  <a:schemeClr val="bg1"/>
                </a:solidFill>
                <a:latin typeface="Arial" panose="020B0604020202020204" pitchFamily="34" charset="0"/>
                <a:cs typeface="Arial" panose="020B0604020202020204" pitchFamily="34" charset="0"/>
              </a:rPr>
              <a:t>PCA(0,97) </a:t>
            </a:r>
          </a:p>
        </p:txBody>
      </p:sp>
      <p:sp>
        <p:nvSpPr>
          <p:cNvPr id="10" name="Rectangle 9">
            <a:extLst>
              <a:ext uri="{FF2B5EF4-FFF2-40B4-BE49-F238E27FC236}">
                <a16:creationId xmlns:a16="http://schemas.microsoft.com/office/drawing/2014/main" id="{CA2D0518-401D-54CC-0647-21016F709F55}"/>
              </a:ext>
            </a:extLst>
          </p:cNvPr>
          <p:cNvSpPr/>
          <p:nvPr/>
        </p:nvSpPr>
        <p:spPr>
          <a:xfrm>
            <a:off x="2755009" y="6177012"/>
            <a:ext cx="1415283" cy="58394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b="1" dirty="0">
                <a:solidFill>
                  <a:schemeClr val="bg1"/>
                </a:solidFill>
                <a:latin typeface="Arial" panose="020B0604020202020204" pitchFamily="34" charset="0"/>
                <a:cs typeface="Arial" panose="020B0604020202020204" pitchFamily="34" charset="0"/>
              </a:rPr>
              <a:t>TSNE - 2D</a:t>
            </a:r>
          </a:p>
        </p:txBody>
      </p:sp>
      <p:sp>
        <p:nvSpPr>
          <p:cNvPr id="11" name="Rectangle 10">
            <a:extLst>
              <a:ext uri="{FF2B5EF4-FFF2-40B4-BE49-F238E27FC236}">
                <a16:creationId xmlns:a16="http://schemas.microsoft.com/office/drawing/2014/main" id="{A593C1CD-140C-8142-AF8F-F3A01E4E7CF6}"/>
              </a:ext>
            </a:extLst>
          </p:cNvPr>
          <p:cNvSpPr/>
          <p:nvPr/>
        </p:nvSpPr>
        <p:spPr>
          <a:xfrm>
            <a:off x="4280458" y="6181052"/>
            <a:ext cx="1459889" cy="57586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b="1" dirty="0">
                <a:solidFill>
                  <a:schemeClr val="bg1"/>
                </a:solidFill>
                <a:latin typeface="Arial" panose="020B0604020202020204" pitchFamily="34" charset="0"/>
                <a:cs typeface="Arial" panose="020B0604020202020204" pitchFamily="34" charset="0"/>
              </a:rPr>
              <a:t>K-</a:t>
            </a:r>
            <a:r>
              <a:rPr lang="fr-FR" b="1" dirty="0" err="1">
                <a:solidFill>
                  <a:schemeClr val="bg1"/>
                </a:solidFill>
                <a:latin typeface="Arial" panose="020B0604020202020204" pitchFamily="34" charset="0"/>
                <a:cs typeface="Arial" panose="020B0604020202020204" pitchFamily="34" charset="0"/>
              </a:rPr>
              <a:t>means</a:t>
            </a:r>
            <a:r>
              <a:rPr lang="fr-FR" b="1" dirty="0">
                <a:solidFill>
                  <a:schemeClr val="bg1"/>
                </a:solidFill>
                <a:latin typeface="Arial" panose="020B0604020202020204" pitchFamily="34" charset="0"/>
                <a:cs typeface="Arial" panose="020B0604020202020204" pitchFamily="34" charset="0"/>
              </a:rPr>
              <a:t> </a:t>
            </a:r>
          </a:p>
        </p:txBody>
      </p:sp>
      <p:sp>
        <p:nvSpPr>
          <p:cNvPr id="12" name="Rectangle 11">
            <a:extLst>
              <a:ext uri="{FF2B5EF4-FFF2-40B4-BE49-F238E27FC236}">
                <a16:creationId xmlns:a16="http://schemas.microsoft.com/office/drawing/2014/main" id="{5699A0B1-25D0-4B9C-EECF-F69E82EDD339}"/>
              </a:ext>
            </a:extLst>
          </p:cNvPr>
          <p:cNvSpPr/>
          <p:nvPr/>
        </p:nvSpPr>
        <p:spPr>
          <a:xfrm>
            <a:off x="5850513" y="6185830"/>
            <a:ext cx="1978914" cy="57959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fr-FR" b="1" dirty="0">
                <a:solidFill>
                  <a:schemeClr val="bg1"/>
                </a:solidFill>
                <a:latin typeface="Arial" panose="020B0604020202020204" pitchFamily="34" charset="0"/>
                <a:cs typeface="Arial" panose="020B0604020202020204" pitchFamily="34" charset="0"/>
              </a:rPr>
              <a:t>Visualisation 2D</a:t>
            </a:r>
          </a:p>
        </p:txBody>
      </p:sp>
      <p:sp>
        <p:nvSpPr>
          <p:cNvPr id="13" name="Rectangle 12">
            <a:extLst>
              <a:ext uri="{FF2B5EF4-FFF2-40B4-BE49-F238E27FC236}">
                <a16:creationId xmlns:a16="http://schemas.microsoft.com/office/drawing/2014/main" id="{5AADEFF5-783B-C9A5-AD23-E1F180C4634E}"/>
              </a:ext>
            </a:extLst>
          </p:cNvPr>
          <p:cNvSpPr/>
          <p:nvPr/>
        </p:nvSpPr>
        <p:spPr>
          <a:xfrm>
            <a:off x="7939593" y="6185830"/>
            <a:ext cx="1739769" cy="57959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b="1" dirty="0">
                <a:solidFill>
                  <a:schemeClr val="bg1"/>
                </a:solidFill>
                <a:latin typeface="Arial" panose="020B0604020202020204" pitchFamily="34" charset="0"/>
                <a:cs typeface="Arial" panose="020B0604020202020204" pitchFamily="34" charset="0"/>
              </a:rPr>
              <a:t>ARI Score</a:t>
            </a:r>
          </a:p>
        </p:txBody>
      </p:sp>
      <p:sp>
        <p:nvSpPr>
          <p:cNvPr id="14" name="Rectangle : coins arrondis 13">
            <a:extLst>
              <a:ext uri="{FF2B5EF4-FFF2-40B4-BE49-F238E27FC236}">
                <a16:creationId xmlns:a16="http://schemas.microsoft.com/office/drawing/2014/main" id="{35BBBC1E-0174-F4AD-5312-EB96A04CB899}"/>
              </a:ext>
            </a:extLst>
          </p:cNvPr>
          <p:cNvSpPr/>
          <p:nvPr/>
        </p:nvSpPr>
        <p:spPr>
          <a:xfrm>
            <a:off x="9733054" y="6162116"/>
            <a:ext cx="2377868" cy="59104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fr-FR" sz="2000" b="1" dirty="0">
              <a:solidFill>
                <a:schemeClr val="bg1"/>
              </a:solidFill>
              <a:latin typeface="Arial" panose="020B0604020202020204" pitchFamily="34" charset="0"/>
              <a:cs typeface="Arial" panose="020B0604020202020204" pitchFamily="34" charset="0"/>
            </a:endParaRPr>
          </a:p>
          <a:p>
            <a:pPr algn="ctr"/>
            <a:r>
              <a:rPr lang="fr-FR" sz="2000" b="1" dirty="0">
                <a:solidFill>
                  <a:schemeClr val="bg1"/>
                </a:solidFill>
                <a:latin typeface="Arial" panose="020B0604020202020204" pitchFamily="34" charset="0"/>
                <a:cs typeface="Arial" panose="020B0604020202020204" pitchFamily="34" charset="0"/>
              </a:rPr>
              <a:t>A</a:t>
            </a:r>
            <a:r>
              <a:rPr lang="fr-FR" b="1" dirty="0">
                <a:solidFill>
                  <a:schemeClr val="bg1"/>
                </a:solidFill>
                <a:latin typeface="Arial" panose="020B0604020202020204" pitchFamily="34" charset="0"/>
                <a:cs typeface="Arial" panose="020B0604020202020204" pitchFamily="34" charset="0"/>
              </a:rPr>
              <a:t>RI Score = 0.025</a:t>
            </a:r>
            <a:endParaRPr lang="fr-FR" b="1" dirty="0">
              <a:latin typeface="Arial" panose="020B0604020202020204" pitchFamily="34" charset="0"/>
              <a:cs typeface="Arial" panose="020B0604020202020204" pitchFamily="34" charset="0"/>
            </a:endParaRPr>
          </a:p>
          <a:p>
            <a:pPr algn="ctr"/>
            <a:endParaRPr lang="fr-FR" dirty="0"/>
          </a:p>
        </p:txBody>
      </p:sp>
      <p:sp>
        <p:nvSpPr>
          <p:cNvPr id="15" name="Flèche : courbe vers le bas 14">
            <a:extLst>
              <a:ext uri="{FF2B5EF4-FFF2-40B4-BE49-F238E27FC236}">
                <a16:creationId xmlns:a16="http://schemas.microsoft.com/office/drawing/2014/main" id="{2D501867-13DA-9C20-77C1-3963E6D30743}"/>
              </a:ext>
            </a:extLst>
          </p:cNvPr>
          <p:cNvSpPr/>
          <p:nvPr/>
        </p:nvSpPr>
        <p:spPr>
          <a:xfrm>
            <a:off x="957584" y="5870305"/>
            <a:ext cx="486285" cy="291811"/>
          </a:xfrm>
          <a:prstGeom prst="curved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a:solidFill>
                <a:schemeClr val="tx1"/>
              </a:solidFill>
            </a:endParaRPr>
          </a:p>
        </p:txBody>
      </p:sp>
      <p:sp>
        <p:nvSpPr>
          <p:cNvPr id="16" name="Flèche : courbe vers le bas 15">
            <a:extLst>
              <a:ext uri="{FF2B5EF4-FFF2-40B4-BE49-F238E27FC236}">
                <a16:creationId xmlns:a16="http://schemas.microsoft.com/office/drawing/2014/main" id="{F1900DA5-AF4F-2513-2B73-BD857F5664FD}"/>
              </a:ext>
            </a:extLst>
          </p:cNvPr>
          <p:cNvSpPr/>
          <p:nvPr/>
        </p:nvSpPr>
        <p:spPr>
          <a:xfrm>
            <a:off x="2511866" y="5870304"/>
            <a:ext cx="486285" cy="291811"/>
          </a:xfrm>
          <a:prstGeom prst="curved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a:solidFill>
                <a:schemeClr val="tx1"/>
              </a:solidFill>
            </a:endParaRPr>
          </a:p>
        </p:txBody>
      </p:sp>
      <p:sp>
        <p:nvSpPr>
          <p:cNvPr id="17" name="Flèche : courbe vers le bas 16">
            <a:extLst>
              <a:ext uri="{FF2B5EF4-FFF2-40B4-BE49-F238E27FC236}">
                <a16:creationId xmlns:a16="http://schemas.microsoft.com/office/drawing/2014/main" id="{19584200-7762-5863-BF15-1A4BDA7E3DA2}"/>
              </a:ext>
            </a:extLst>
          </p:cNvPr>
          <p:cNvSpPr/>
          <p:nvPr/>
        </p:nvSpPr>
        <p:spPr>
          <a:xfrm>
            <a:off x="4037315" y="5894019"/>
            <a:ext cx="486285" cy="291811"/>
          </a:xfrm>
          <a:prstGeom prst="curved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a:solidFill>
                <a:schemeClr val="tx1"/>
              </a:solidFill>
            </a:endParaRPr>
          </a:p>
        </p:txBody>
      </p:sp>
      <p:sp>
        <p:nvSpPr>
          <p:cNvPr id="18" name="Flèche : courbe vers le bas 17">
            <a:extLst>
              <a:ext uri="{FF2B5EF4-FFF2-40B4-BE49-F238E27FC236}">
                <a16:creationId xmlns:a16="http://schemas.microsoft.com/office/drawing/2014/main" id="{5C80DD4A-91ED-9EA5-FA0D-9D83093C84F8}"/>
              </a:ext>
            </a:extLst>
          </p:cNvPr>
          <p:cNvSpPr/>
          <p:nvPr/>
        </p:nvSpPr>
        <p:spPr>
          <a:xfrm>
            <a:off x="5579589" y="5895368"/>
            <a:ext cx="486285" cy="291811"/>
          </a:xfrm>
          <a:prstGeom prst="curved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a:solidFill>
                <a:schemeClr val="tx1"/>
              </a:solidFill>
            </a:endParaRPr>
          </a:p>
        </p:txBody>
      </p:sp>
      <p:sp>
        <p:nvSpPr>
          <p:cNvPr id="19" name="Flèche : courbe vers le bas 18">
            <a:extLst>
              <a:ext uri="{FF2B5EF4-FFF2-40B4-BE49-F238E27FC236}">
                <a16:creationId xmlns:a16="http://schemas.microsoft.com/office/drawing/2014/main" id="{BE7F8FE3-D6AE-A391-C71E-9218A3A04DA3}"/>
              </a:ext>
            </a:extLst>
          </p:cNvPr>
          <p:cNvSpPr/>
          <p:nvPr/>
        </p:nvSpPr>
        <p:spPr>
          <a:xfrm>
            <a:off x="7663710" y="5894019"/>
            <a:ext cx="486285" cy="291811"/>
          </a:xfrm>
          <a:prstGeom prst="curved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a:solidFill>
                <a:schemeClr val="tx1"/>
              </a:solidFill>
            </a:endParaRPr>
          </a:p>
        </p:txBody>
      </p:sp>
      <p:sp>
        <p:nvSpPr>
          <p:cNvPr id="20" name="Flèche : courbe vers le bas 19">
            <a:extLst>
              <a:ext uri="{FF2B5EF4-FFF2-40B4-BE49-F238E27FC236}">
                <a16:creationId xmlns:a16="http://schemas.microsoft.com/office/drawing/2014/main" id="{65C70DB4-52D8-C69D-89CD-7F45ADB4BBBE}"/>
              </a:ext>
            </a:extLst>
          </p:cNvPr>
          <p:cNvSpPr/>
          <p:nvPr/>
        </p:nvSpPr>
        <p:spPr>
          <a:xfrm>
            <a:off x="9546385" y="5895368"/>
            <a:ext cx="486285" cy="291811"/>
          </a:xfrm>
          <a:prstGeom prst="curved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a:solidFill>
                <a:schemeClr val="tx1"/>
              </a:solidFill>
            </a:endParaRPr>
          </a:p>
        </p:txBody>
      </p:sp>
      <p:pic>
        <p:nvPicPr>
          <p:cNvPr id="2050" name="Picture 2">
            <a:extLst>
              <a:ext uri="{FF2B5EF4-FFF2-40B4-BE49-F238E27FC236}">
                <a16:creationId xmlns:a16="http://schemas.microsoft.com/office/drawing/2014/main" id="{78C36ED2-5B82-E87C-04A0-BD6F7C4230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78" y="1069983"/>
            <a:ext cx="5341211" cy="428146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7998B1B-33C1-432A-D3A7-7BCABB39F3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3662" y="1126092"/>
            <a:ext cx="5044419" cy="428146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65203C0-66B5-7E39-C645-6A96936201A7}"/>
              </a:ext>
            </a:extLst>
          </p:cNvPr>
          <p:cNvSpPr/>
          <p:nvPr/>
        </p:nvSpPr>
        <p:spPr>
          <a:xfrm>
            <a:off x="489570" y="5554713"/>
            <a:ext cx="1287617" cy="29181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500" dirty="0">
                <a:solidFill>
                  <a:schemeClr val="bg1"/>
                </a:solidFill>
                <a:latin typeface="Arial" panose="020B0604020202020204" pitchFamily="34" charset="0"/>
                <a:cs typeface="Arial" panose="020B0604020202020204" pitchFamily="34" charset="0"/>
              </a:rPr>
              <a:t>(</a:t>
            </a:r>
            <a:r>
              <a:rPr lang="fr-FR" sz="1500" b="1" dirty="0">
                <a:solidFill>
                  <a:schemeClr val="bg1"/>
                </a:solidFill>
                <a:latin typeface="Arial" panose="020B0604020202020204" pitchFamily="34" charset="0"/>
                <a:cs typeface="Arial" panose="020B0604020202020204" pitchFamily="34" charset="0"/>
              </a:rPr>
              <a:t>1050,607</a:t>
            </a:r>
            <a:r>
              <a:rPr lang="fr-FR" sz="1500" dirty="0">
                <a:solidFill>
                  <a:schemeClr val="bg1"/>
                </a:solidFill>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C7715D38-0DFF-D174-FF9C-F9274341B7C3}"/>
              </a:ext>
            </a:extLst>
          </p:cNvPr>
          <p:cNvSpPr/>
          <p:nvPr/>
        </p:nvSpPr>
        <p:spPr>
          <a:xfrm>
            <a:off x="2117515" y="5557543"/>
            <a:ext cx="1287617" cy="29181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500" dirty="0">
                <a:solidFill>
                  <a:schemeClr val="bg1"/>
                </a:solidFill>
                <a:latin typeface="Arial" panose="020B0604020202020204" pitchFamily="34" charset="0"/>
                <a:cs typeface="Arial" panose="020B0604020202020204" pitchFamily="34" charset="0"/>
              </a:rPr>
              <a:t>(</a:t>
            </a:r>
            <a:r>
              <a:rPr lang="fr-FR" sz="1500" b="1" dirty="0">
                <a:solidFill>
                  <a:schemeClr val="bg1"/>
                </a:solidFill>
                <a:latin typeface="Arial" panose="020B0604020202020204" pitchFamily="34" charset="0"/>
                <a:cs typeface="Arial" panose="020B0604020202020204" pitchFamily="34" charset="0"/>
              </a:rPr>
              <a:t>1050,452</a:t>
            </a:r>
            <a:r>
              <a:rPr lang="fr-FR" sz="1500" dirty="0">
                <a:solidFill>
                  <a:schemeClr val="bg1"/>
                </a:solidFill>
                <a:latin typeface="Arial" panose="020B0604020202020204" pitchFamily="34" charset="0"/>
                <a:cs typeface="Arial" panose="020B0604020202020204" pitchFamily="34" charset="0"/>
              </a:rPr>
              <a:t>)</a:t>
            </a:r>
          </a:p>
        </p:txBody>
      </p:sp>
      <p:sp>
        <p:nvSpPr>
          <p:cNvPr id="21" name="Rectangle 20">
            <a:extLst>
              <a:ext uri="{FF2B5EF4-FFF2-40B4-BE49-F238E27FC236}">
                <a16:creationId xmlns:a16="http://schemas.microsoft.com/office/drawing/2014/main" id="{1032C8BF-BE09-65F2-C3F6-06FA574B7C79}"/>
              </a:ext>
            </a:extLst>
          </p:cNvPr>
          <p:cNvSpPr/>
          <p:nvPr/>
        </p:nvSpPr>
        <p:spPr>
          <a:xfrm>
            <a:off x="3645061" y="5587011"/>
            <a:ext cx="1287617" cy="29181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500" dirty="0">
                <a:solidFill>
                  <a:schemeClr val="bg1"/>
                </a:solidFill>
                <a:latin typeface="Arial" panose="020B0604020202020204" pitchFamily="34" charset="0"/>
                <a:cs typeface="Arial" panose="020B0604020202020204" pitchFamily="34" charset="0"/>
              </a:rPr>
              <a:t>(</a:t>
            </a:r>
            <a:r>
              <a:rPr lang="fr-FR" sz="1500" b="1" dirty="0">
                <a:solidFill>
                  <a:schemeClr val="bg1"/>
                </a:solidFill>
                <a:latin typeface="Arial" panose="020B0604020202020204" pitchFamily="34" charset="0"/>
                <a:cs typeface="Arial" panose="020B0604020202020204" pitchFamily="34" charset="0"/>
              </a:rPr>
              <a:t>1050,2</a:t>
            </a:r>
            <a:r>
              <a:rPr lang="fr-FR" sz="1500" dirty="0">
                <a:solidFill>
                  <a:schemeClr val="bg1"/>
                </a:solidFill>
                <a:latin typeface="Arial" panose="020B0604020202020204" pitchFamily="34" charset="0"/>
                <a:cs typeface="Arial" panose="020B0604020202020204" pitchFamily="34" charset="0"/>
              </a:rPr>
              <a:t>)</a:t>
            </a:r>
          </a:p>
        </p:txBody>
      </p:sp>
      <p:sp>
        <p:nvSpPr>
          <p:cNvPr id="25" name="ZoneTexte 24">
            <a:extLst>
              <a:ext uri="{FF2B5EF4-FFF2-40B4-BE49-F238E27FC236}">
                <a16:creationId xmlns:a16="http://schemas.microsoft.com/office/drawing/2014/main" id="{ADDC3B2F-A65B-90AC-4DAD-F613D7AE2C78}"/>
              </a:ext>
            </a:extLst>
          </p:cNvPr>
          <p:cNvSpPr txBox="1"/>
          <p:nvPr/>
        </p:nvSpPr>
        <p:spPr>
          <a:xfrm>
            <a:off x="81078" y="92578"/>
            <a:ext cx="6523173" cy="369332"/>
          </a:xfrm>
          <a:prstGeom prst="rect">
            <a:avLst/>
          </a:prstGeom>
          <a:noFill/>
        </p:spPr>
        <p:txBody>
          <a:bodyPr wrap="square">
            <a:spAutoFit/>
          </a:bodyPr>
          <a:lstStyle/>
          <a:p>
            <a:pPr marL="285750" indent="-285750" algn="l">
              <a:buFont typeface="Wingdings" panose="05000000000000000000" pitchFamily="2" charset="2"/>
              <a:buChar char="q"/>
            </a:pPr>
            <a:r>
              <a:rPr lang="fr-FR" b="1" i="0" dirty="0">
                <a:solidFill>
                  <a:srgbClr val="000000"/>
                </a:solidFill>
                <a:effectLst/>
                <a:latin typeface="Helvetica Neue"/>
              </a:rPr>
              <a:t> 1.2 Extraction de </a:t>
            </a:r>
            <a:r>
              <a:rPr lang="fr-FR" b="1" i="0" dirty="0" err="1">
                <a:solidFill>
                  <a:srgbClr val="000000"/>
                </a:solidFill>
                <a:effectLst/>
                <a:latin typeface="Helvetica Neue"/>
              </a:rPr>
              <a:t>features</a:t>
            </a:r>
            <a:r>
              <a:rPr lang="fr-FR" b="1" i="0" dirty="0">
                <a:solidFill>
                  <a:srgbClr val="000000"/>
                </a:solidFill>
                <a:effectLst/>
                <a:latin typeface="Helvetica Neue"/>
              </a:rPr>
              <a:t> par algorithme de type SIFT</a:t>
            </a:r>
          </a:p>
        </p:txBody>
      </p:sp>
      <p:sp>
        <p:nvSpPr>
          <p:cNvPr id="28" name="ZoneTexte 27">
            <a:extLst>
              <a:ext uri="{FF2B5EF4-FFF2-40B4-BE49-F238E27FC236}">
                <a16:creationId xmlns:a16="http://schemas.microsoft.com/office/drawing/2014/main" id="{5F0BC033-7BC9-AC8E-39F2-EA7EBE3DE7B3}"/>
              </a:ext>
            </a:extLst>
          </p:cNvPr>
          <p:cNvSpPr txBox="1"/>
          <p:nvPr/>
        </p:nvSpPr>
        <p:spPr>
          <a:xfrm>
            <a:off x="357132" y="562113"/>
            <a:ext cx="6096000" cy="369332"/>
          </a:xfrm>
          <a:prstGeom prst="rect">
            <a:avLst/>
          </a:prstGeom>
          <a:noFill/>
        </p:spPr>
        <p:txBody>
          <a:bodyPr wrap="square">
            <a:spAutoFit/>
          </a:bodyPr>
          <a:lstStyle/>
          <a:p>
            <a:pPr marL="285750" indent="-285750">
              <a:buFont typeface="Wingdings" panose="05000000000000000000" pitchFamily="2" charset="2"/>
              <a:buChar char="q"/>
            </a:pPr>
            <a:r>
              <a:rPr lang="fr-FR" b="1" dirty="0">
                <a:solidFill>
                  <a:schemeClr val="bg1"/>
                </a:solidFill>
                <a:latin typeface="Arial" panose="020B0604020202020204" pitchFamily="34" charset="0"/>
                <a:cs typeface="Arial" panose="020B0604020202020204" pitchFamily="34" charset="0"/>
              </a:rPr>
              <a:t>Nombre de clusters estimés :  </a:t>
            </a:r>
            <a:r>
              <a:rPr lang="fr-FR" dirty="0">
                <a:solidFill>
                  <a:schemeClr val="bg1"/>
                </a:solidFill>
                <a:latin typeface="Arial" panose="020B0604020202020204" pitchFamily="34" charset="0"/>
                <a:cs typeface="Arial" panose="020B0604020202020204" pitchFamily="34" charset="0"/>
              </a:rPr>
              <a:t>607</a:t>
            </a:r>
          </a:p>
        </p:txBody>
      </p:sp>
    </p:spTree>
    <p:extLst>
      <p:ext uri="{BB962C8B-B14F-4D97-AF65-F5344CB8AC3E}">
        <p14:creationId xmlns:p14="http://schemas.microsoft.com/office/powerpoint/2010/main" val="1220590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9E8850A7-1D5F-3CAC-5CCB-CC653A62EAD5}"/>
              </a:ext>
            </a:extLst>
          </p:cNvPr>
          <p:cNvSpPr/>
          <p:nvPr/>
        </p:nvSpPr>
        <p:spPr>
          <a:xfrm>
            <a:off x="39823" y="3544203"/>
            <a:ext cx="4214655" cy="152989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fr-FR"/>
          </a:p>
        </p:txBody>
      </p:sp>
      <p:sp>
        <p:nvSpPr>
          <p:cNvPr id="2" name="Espace réservé du numéro de diapositive 1">
            <a:extLst>
              <a:ext uri="{FF2B5EF4-FFF2-40B4-BE49-F238E27FC236}">
                <a16:creationId xmlns:a16="http://schemas.microsoft.com/office/drawing/2014/main" id="{511191CE-9EC9-69BE-EE06-84F8BE085286}"/>
              </a:ext>
            </a:extLst>
          </p:cNvPr>
          <p:cNvSpPr>
            <a:spLocks noGrp="1"/>
          </p:cNvSpPr>
          <p:nvPr>
            <p:ph type="sldNum" sz="quarter" idx="12"/>
          </p:nvPr>
        </p:nvSpPr>
        <p:spPr/>
        <p:txBody>
          <a:bodyPr/>
          <a:lstStyle/>
          <a:p>
            <a:fld id="{6D22F896-40B5-4ADD-8801-0D06FADFA095}" type="slidenum">
              <a:rPr lang="en-US" smtClean="0"/>
              <a:t>21</a:t>
            </a:fld>
            <a:endParaRPr lang="en-US" dirty="0"/>
          </a:p>
        </p:txBody>
      </p:sp>
      <p:sp>
        <p:nvSpPr>
          <p:cNvPr id="3" name="ZoneTexte 2">
            <a:extLst>
              <a:ext uri="{FF2B5EF4-FFF2-40B4-BE49-F238E27FC236}">
                <a16:creationId xmlns:a16="http://schemas.microsoft.com/office/drawing/2014/main" id="{316CDE8E-8CDF-98D6-BC66-C7AFDEA68660}"/>
              </a:ext>
            </a:extLst>
          </p:cNvPr>
          <p:cNvSpPr txBox="1"/>
          <p:nvPr/>
        </p:nvSpPr>
        <p:spPr>
          <a:xfrm>
            <a:off x="0" y="-33419"/>
            <a:ext cx="8818983" cy="369332"/>
          </a:xfrm>
          <a:prstGeom prst="rect">
            <a:avLst/>
          </a:prstGeom>
          <a:noFill/>
        </p:spPr>
        <p:txBody>
          <a:bodyPr wrap="square">
            <a:spAutoFit/>
          </a:bodyPr>
          <a:lstStyle/>
          <a:p>
            <a:pPr marL="285750" indent="-285750">
              <a:buFont typeface="Wingdings" panose="05000000000000000000" pitchFamily="2" charset="2"/>
              <a:buChar char="q"/>
            </a:pPr>
            <a:r>
              <a:rPr lang="fr-FR" b="1" dirty="0">
                <a:solidFill>
                  <a:schemeClr val="bg1"/>
                </a:solidFill>
                <a:latin typeface="Arial" panose="020B0604020202020204" pitchFamily="34" charset="0"/>
                <a:cs typeface="Arial" panose="020B0604020202020204" pitchFamily="34" charset="0"/>
              </a:rPr>
              <a:t>2. Transfer Learning (CNN ) </a:t>
            </a:r>
            <a:r>
              <a:rPr lang="fr-FR" sz="1800" noProof="1">
                <a:solidFill>
                  <a:schemeClr val="bg1"/>
                </a:solidFill>
                <a:latin typeface="Arial" panose="020B0604020202020204" pitchFamily="34" charset="0"/>
                <a:cs typeface="Arial" panose="020B0604020202020204" pitchFamily="34" charset="0"/>
                <a:sym typeface="Catamaran"/>
              </a:rPr>
              <a:t>Convolutional Neural Network </a:t>
            </a:r>
            <a:endParaRPr lang="fr-FR" b="1" dirty="0">
              <a:solidFill>
                <a:schemeClr val="bg1"/>
              </a:solidFill>
              <a:latin typeface="Arial" panose="020B0604020202020204" pitchFamily="34" charset="0"/>
              <a:cs typeface="Arial" panose="020B0604020202020204" pitchFamily="34" charset="0"/>
            </a:endParaRPr>
          </a:p>
        </p:txBody>
      </p:sp>
      <p:sp>
        <p:nvSpPr>
          <p:cNvPr id="4" name="ZoneTexte 3">
            <a:extLst>
              <a:ext uri="{FF2B5EF4-FFF2-40B4-BE49-F238E27FC236}">
                <a16:creationId xmlns:a16="http://schemas.microsoft.com/office/drawing/2014/main" id="{AA5030D6-D00D-DF6E-D125-B142FA2AE2B9}"/>
              </a:ext>
            </a:extLst>
          </p:cNvPr>
          <p:cNvSpPr txBox="1"/>
          <p:nvPr/>
        </p:nvSpPr>
        <p:spPr>
          <a:xfrm>
            <a:off x="415680" y="353214"/>
            <a:ext cx="9878389" cy="646331"/>
          </a:xfrm>
          <a:prstGeom prst="rect">
            <a:avLst/>
          </a:prstGeom>
          <a:noFill/>
        </p:spPr>
        <p:txBody>
          <a:bodyPr wrap="square">
            <a:spAutoFit/>
          </a:bodyPr>
          <a:lstStyle/>
          <a:p>
            <a:pPr marL="285750" indent="-285750">
              <a:buFont typeface="Wingdings" panose="05000000000000000000" pitchFamily="2" charset="2"/>
              <a:buChar char="q"/>
            </a:pPr>
            <a:r>
              <a:rPr lang="fr-FR" sz="1200" dirty="0">
                <a:solidFill>
                  <a:schemeClr val="bg1"/>
                </a:solidFill>
                <a:latin typeface="Arial" panose="020B0604020202020204" pitchFamily="34" charset="0"/>
                <a:cs typeface="Arial" panose="020B0604020202020204" pitchFamily="34" charset="0"/>
              </a:rPr>
              <a:t>Un réseau de neurones est un système composé de neurones, généralement répartis en plusieurs couches connectées entre elles,</a:t>
            </a:r>
          </a:p>
          <a:p>
            <a:pPr marL="285750" indent="-285750">
              <a:buFont typeface="Wingdings" panose="05000000000000000000" pitchFamily="2" charset="2"/>
              <a:buChar char="q"/>
            </a:pPr>
            <a:r>
              <a:rPr lang="fr-FR" sz="1200" dirty="0">
                <a:solidFill>
                  <a:schemeClr val="bg1"/>
                </a:solidFill>
                <a:latin typeface="Arial" panose="020B0604020202020204" pitchFamily="34" charset="0"/>
                <a:cs typeface="Arial" panose="020B0604020202020204" pitchFamily="34" charset="0"/>
              </a:rPr>
              <a:t>Chaque couche reçoit en entrée des données et les renvoie transformées.</a:t>
            </a:r>
          </a:p>
          <a:p>
            <a:pPr marL="285750" indent="-285750">
              <a:buFont typeface="Wingdings" panose="05000000000000000000" pitchFamily="2" charset="2"/>
              <a:buChar char="q"/>
            </a:pPr>
            <a:r>
              <a:rPr lang="fr-FR" sz="1200" dirty="0">
                <a:solidFill>
                  <a:schemeClr val="bg1"/>
                </a:solidFill>
                <a:latin typeface="Arial" panose="020B0604020202020204" pitchFamily="34" charset="0"/>
                <a:cs typeface="Arial" panose="020B0604020202020204" pitchFamily="34" charset="0"/>
              </a:rPr>
              <a:t>Un réseau de neurones est construit en empilant les couches : la sortie d'une couche correspond à l'entrée de la suivante.</a:t>
            </a:r>
          </a:p>
        </p:txBody>
      </p:sp>
      <p:sp>
        <p:nvSpPr>
          <p:cNvPr id="8" name="ZoneTexte 7">
            <a:extLst>
              <a:ext uri="{FF2B5EF4-FFF2-40B4-BE49-F238E27FC236}">
                <a16:creationId xmlns:a16="http://schemas.microsoft.com/office/drawing/2014/main" id="{0B037FBB-2DD4-D723-3DFD-3DA8D09ED9FD}"/>
              </a:ext>
            </a:extLst>
          </p:cNvPr>
          <p:cNvSpPr txBox="1"/>
          <p:nvPr/>
        </p:nvSpPr>
        <p:spPr>
          <a:xfrm>
            <a:off x="0" y="6012760"/>
            <a:ext cx="6813683" cy="461665"/>
          </a:xfrm>
          <a:prstGeom prst="rect">
            <a:avLst/>
          </a:prstGeom>
          <a:noFill/>
        </p:spPr>
        <p:txBody>
          <a:bodyPr wrap="square">
            <a:spAutoFit/>
          </a:bodyPr>
          <a:lstStyle/>
          <a:p>
            <a:pPr marL="285750" indent="-285750">
              <a:buFont typeface="Wingdings" panose="05000000000000000000" pitchFamily="2" charset="2"/>
              <a:buChar char="q"/>
            </a:pPr>
            <a:r>
              <a:rPr lang="fr-FR" sz="1200" dirty="0">
                <a:solidFill>
                  <a:schemeClr val="bg1"/>
                </a:solidFill>
                <a:effectLst/>
                <a:latin typeface="Arial" panose="020B0604020202020204" pitchFamily="34" charset="0"/>
                <a:cs typeface="Arial" panose="020B0604020202020204" pitchFamily="34" charset="0"/>
              </a:rPr>
              <a:t>Nous avons donc un tenseur de </a:t>
            </a:r>
            <a:r>
              <a:rPr lang="fr-FR" sz="1200" i="1" dirty="0">
                <a:solidFill>
                  <a:schemeClr val="bg1"/>
                </a:solidFill>
                <a:effectLst/>
                <a:latin typeface="Arial" panose="020B0604020202020204" pitchFamily="34" charset="0"/>
                <a:cs typeface="Arial" panose="020B0604020202020204" pitchFamily="34" charset="0"/>
              </a:rPr>
              <a:t>(224, 224, 3)</a:t>
            </a:r>
            <a:r>
              <a:rPr lang="fr-FR" sz="1200" dirty="0">
                <a:solidFill>
                  <a:schemeClr val="bg1"/>
                </a:solidFill>
                <a:effectLst/>
                <a:latin typeface="Arial" panose="020B0604020202020204" pitchFamily="34" charset="0"/>
                <a:cs typeface="Arial" panose="020B0604020202020204" pitchFamily="34" charset="0"/>
              </a:rPr>
              <a:t> comme entrée. </a:t>
            </a:r>
          </a:p>
          <a:p>
            <a:r>
              <a:rPr lang="fr-FR" sz="1200" dirty="0">
                <a:solidFill>
                  <a:schemeClr val="bg1"/>
                </a:solidFill>
                <a:effectLst/>
                <a:latin typeface="Arial" panose="020B0604020202020204" pitchFamily="34" charset="0"/>
                <a:cs typeface="Arial" panose="020B0604020202020204" pitchFamily="34" charset="0"/>
              </a:rPr>
              <a:t>      Ce modèle traite l'image d'entrée et génère un vecteur de </a:t>
            </a:r>
            <a:r>
              <a:rPr lang="fr-FR" sz="1200" i="1" dirty="0">
                <a:solidFill>
                  <a:schemeClr val="bg1"/>
                </a:solidFill>
                <a:effectLst/>
                <a:latin typeface="Arial" panose="020B0604020202020204" pitchFamily="34" charset="0"/>
                <a:cs typeface="Arial" panose="020B0604020202020204" pitchFamily="34" charset="0"/>
              </a:rPr>
              <a:t>1000</a:t>
            </a:r>
            <a:r>
              <a:rPr lang="fr-FR" sz="1200" dirty="0">
                <a:solidFill>
                  <a:schemeClr val="bg1"/>
                </a:solidFill>
                <a:effectLst/>
                <a:latin typeface="Arial" panose="020B0604020202020204" pitchFamily="34" charset="0"/>
                <a:cs typeface="Arial" panose="020B0604020202020204" pitchFamily="34" charset="0"/>
              </a:rPr>
              <a:t> valeurs</a:t>
            </a:r>
            <a:endParaRPr lang="fr-FR" sz="1200" dirty="0">
              <a:solidFill>
                <a:schemeClr val="bg1"/>
              </a:solidFill>
              <a:latin typeface="Arial" panose="020B0604020202020204" pitchFamily="34" charset="0"/>
              <a:cs typeface="Arial" panose="020B0604020202020204" pitchFamily="34" charset="0"/>
            </a:endParaRPr>
          </a:p>
        </p:txBody>
      </p:sp>
      <p:sp>
        <p:nvSpPr>
          <p:cNvPr id="14" name="ZoneTexte 13">
            <a:extLst>
              <a:ext uri="{FF2B5EF4-FFF2-40B4-BE49-F238E27FC236}">
                <a16:creationId xmlns:a16="http://schemas.microsoft.com/office/drawing/2014/main" id="{6D5FE493-8D97-E3AE-36D3-DE761D17841B}"/>
              </a:ext>
            </a:extLst>
          </p:cNvPr>
          <p:cNvSpPr txBox="1"/>
          <p:nvPr/>
        </p:nvSpPr>
        <p:spPr>
          <a:xfrm>
            <a:off x="-66672" y="995410"/>
            <a:ext cx="9210671" cy="646331"/>
          </a:xfrm>
          <a:prstGeom prst="rect">
            <a:avLst/>
          </a:prstGeom>
          <a:noFill/>
        </p:spPr>
        <p:txBody>
          <a:bodyPr wrap="square">
            <a:spAutoFit/>
          </a:bodyPr>
          <a:lstStyle/>
          <a:p>
            <a:pPr marL="285750" indent="-285750">
              <a:buFont typeface="Wingdings" panose="05000000000000000000" pitchFamily="2" charset="2"/>
              <a:buChar char="q"/>
            </a:pPr>
            <a:r>
              <a:rPr lang="fr-FR" b="1" dirty="0">
                <a:solidFill>
                  <a:schemeClr val="bg1"/>
                </a:solidFill>
                <a:effectLst/>
                <a:latin typeface="Arial" panose="020B0604020202020204" pitchFamily="34" charset="0"/>
                <a:cs typeface="Arial" panose="020B0604020202020204" pitchFamily="34" charset="0"/>
              </a:rPr>
              <a:t>2.1 Architecture VGG-16</a:t>
            </a:r>
            <a:r>
              <a:rPr lang="fr-FR" b="1" dirty="0">
                <a:solidFill>
                  <a:schemeClr val="bg1"/>
                </a:solidFill>
                <a:latin typeface="Arial" panose="020B0604020202020204" pitchFamily="34" charset="0"/>
                <a:cs typeface="Arial" panose="020B0604020202020204" pitchFamily="34" charset="0"/>
              </a:rPr>
              <a:t> </a:t>
            </a:r>
            <a:r>
              <a:rPr lang="fr-FR" sz="1800" b="1" noProof="1">
                <a:solidFill>
                  <a:schemeClr val="bg1"/>
                </a:solidFill>
                <a:latin typeface="Arial" panose="020B0604020202020204" pitchFamily="34" charset="0"/>
                <a:cs typeface="Arial" panose="020B0604020202020204" pitchFamily="34" charset="0"/>
                <a:sym typeface="Catamaran"/>
              </a:rPr>
              <a:t>Visual Geometry Group (16 = Nombre de couches) :</a:t>
            </a:r>
          </a:p>
          <a:p>
            <a:pPr marL="285750" indent="-285750">
              <a:buFont typeface="Wingdings" panose="05000000000000000000" pitchFamily="2" charset="2"/>
              <a:buChar char="q"/>
            </a:pPr>
            <a:endParaRPr lang="fr-FR" dirty="0">
              <a:solidFill>
                <a:schemeClr val="bg1"/>
              </a:solidFill>
              <a:latin typeface="Arial" panose="020B0604020202020204" pitchFamily="34" charset="0"/>
              <a:cs typeface="Arial" panose="020B0604020202020204" pitchFamily="34" charset="0"/>
            </a:endParaRPr>
          </a:p>
        </p:txBody>
      </p:sp>
      <p:pic>
        <p:nvPicPr>
          <p:cNvPr id="18" name="Image 17">
            <a:extLst>
              <a:ext uri="{FF2B5EF4-FFF2-40B4-BE49-F238E27FC236}">
                <a16:creationId xmlns:a16="http://schemas.microsoft.com/office/drawing/2014/main" id="{5C942906-AA68-068B-82F9-5EDB3EA376BB}"/>
              </a:ext>
            </a:extLst>
          </p:cNvPr>
          <p:cNvPicPr>
            <a:picLocks noChangeAspect="1"/>
          </p:cNvPicPr>
          <p:nvPr/>
        </p:nvPicPr>
        <p:blipFill>
          <a:blip r:embed="rId2"/>
          <a:stretch>
            <a:fillRect/>
          </a:stretch>
        </p:blipFill>
        <p:spPr>
          <a:xfrm>
            <a:off x="39824" y="1360500"/>
            <a:ext cx="4194109" cy="2183703"/>
          </a:xfrm>
          <a:prstGeom prst="rect">
            <a:avLst/>
          </a:prstGeom>
        </p:spPr>
      </p:pic>
      <p:sp>
        <p:nvSpPr>
          <p:cNvPr id="19" name="Rectangle 18">
            <a:extLst>
              <a:ext uri="{FF2B5EF4-FFF2-40B4-BE49-F238E27FC236}">
                <a16:creationId xmlns:a16="http://schemas.microsoft.com/office/drawing/2014/main" id="{C339887C-350C-ED96-ABF8-0B9BF578B14C}"/>
              </a:ext>
            </a:extLst>
          </p:cNvPr>
          <p:cNvSpPr/>
          <p:nvPr/>
        </p:nvSpPr>
        <p:spPr>
          <a:xfrm>
            <a:off x="4307657" y="1360500"/>
            <a:ext cx="4247375" cy="122524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marL="171450" indent="-171450">
              <a:buFont typeface="Wingdings" panose="05000000000000000000" pitchFamily="2" charset="2"/>
              <a:buChar char="q"/>
            </a:pPr>
            <a:r>
              <a:rPr lang="fr-FR" sz="1200" b="1" dirty="0">
                <a:solidFill>
                  <a:schemeClr val="bg1"/>
                </a:solidFill>
                <a:latin typeface="Arial" panose="020B0604020202020204" pitchFamily="34" charset="0"/>
                <a:cs typeface="Arial" panose="020B0604020202020204" pitchFamily="34" charset="0"/>
              </a:rPr>
              <a:t>Couche de convolution (CONV) :</a:t>
            </a:r>
          </a:p>
          <a:p>
            <a:r>
              <a:rPr lang="fr-FR" sz="1200" dirty="0">
                <a:solidFill>
                  <a:schemeClr val="bg1"/>
                </a:solidFill>
                <a:effectLst/>
                <a:latin typeface="Arial" panose="020B0604020202020204" pitchFamily="34" charset="0"/>
                <a:cs typeface="Arial" panose="020B0604020202020204" pitchFamily="34" charset="0"/>
              </a:rPr>
              <a:t>Le rôle de cette première couche est d’</a:t>
            </a:r>
            <a:r>
              <a:rPr lang="fr-FR" sz="1200" dirty="0">
                <a:solidFill>
                  <a:schemeClr val="bg1"/>
                </a:solidFill>
                <a:latin typeface="Arial" panose="020B0604020202020204" pitchFamily="34" charset="0"/>
                <a:cs typeface="Arial" panose="020B0604020202020204" pitchFamily="34" charset="0"/>
              </a:rPr>
              <a:t>analyser les images fournies en entrée</a:t>
            </a:r>
            <a:r>
              <a:rPr lang="fr-FR" sz="1200" dirty="0">
                <a:solidFill>
                  <a:schemeClr val="bg1"/>
                </a:solidFill>
                <a:effectLst/>
                <a:latin typeface="Arial" panose="020B0604020202020204" pitchFamily="34" charset="0"/>
                <a:cs typeface="Arial" panose="020B0604020202020204" pitchFamily="34" charset="0"/>
              </a:rPr>
              <a:t> et de </a:t>
            </a:r>
            <a:r>
              <a:rPr lang="fr-FR" sz="1200" dirty="0">
                <a:solidFill>
                  <a:schemeClr val="bg1"/>
                </a:solidFill>
                <a:latin typeface="Arial" panose="020B0604020202020204" pitchFamily="34" charset="0"/>
                <a:cs typeface="Arial" panose="020B0604020202020204" pitchFamily="34" charset="0"/>
              </a:rPr>
              <a:t>détecter la présence d’un ensemble de </a:t>
            </a:r>
            <a:r>
              <a:rPr lang="fr-FR" sz="1200" dirty="0" err="1">
                <a:solidFill>
                  <a:schemeClr val="bg1"/>
                </a:solidFill>
                <a:latin typeface="Arial" panose="020B0604020202020204" pitchFamily="34" charset="0"/>
                <a:cs typeface="Arial" panose="020B0604020202020204" pitchFamily="34" charset="0"/>
              </a:rPr>
              <a:t>features</a:t>
            </a:r>
            <a:r>
              <a:rPr lang="fr-FR" sz="1200" dirty="0">
                <a:solidFill>
                  <a:schemeClr val="bg1"/>
                </a:solidFill>
                <a:effectLst/>
                <a:latin typeface="Arial" panose="020B0604020202020204" pitchFamily="34" charset="0"/>
                <a:cs typeface="Arial" panose="020B0604020202020204" pitchFamily="34" charset="0"/>
              </a:rPr>
              <a:t>. </a:t>
            </a:r>
          </a:p>
          <a:p>
            <a:pPr marL="171450" indent="-171450">
              <a:buFont typeface="Wingdings" panose="05000000000000000000" pitchFamily="2" charset="2"/>
              <a:buChar char="q"/>
            </a:pPr>
            <a:r>
              <a:rPr lang="fr-FR" sz="1200" dirty="0">
                <a:solidFill>
                  <a:schemeClr val="bg1"/>
                </a:solidFill>
                <a:effectLst/>
                <a:latin typeface="Arial" panose="020B0604020202020204" pitchFamily="34" charset="0"/>
                <a:cs typeface="Arial" panose="020B0604020202020204" pitchFamily="34" charset="0"/>
              </a:rPr>
              <a:t>On obtient en sortie de cette couche un ensemble de </a:t>
            </a:r>
            <a:r>
              <a:rPr lang="fr-FR" sz="1200" dirty="0" err="1">
                <a:solidFill>
                  <a:schemeClr val="bg1"/>
                </a:solidFill>
                <a:effectLst/>
                <a:latin typeface="Arial" panose="020B0604020202020204" pitchFamily="34" charset="0"/>
                <a:cs typeface="Arial" panose="020B0604020202020204" pitchFamily="34" charset="0"/>
              </a:rPr>
              <a:t>features</a:t>
            </a:r>
            <a:r>
              <a:rPr lang="fr-FR" sz="1200" dirty="0">
                <a:solidFill>
                  <a:schemeClr val="bg1"/>
                </a:solidFill>
                <a:effectLst/>
                <a:latin typeface="Arial" panose="020B0604020202020204" pitchFamily="34" charset="0"/>
                <a:cs typeface="Arial" panose="020B0604020202020204" pitchFamily="34" charset="0"/>
              </a:rPr>
              <a:t> </a:t>
            </a:r>
            <a:r>
              <a:rPr lang="fr-FR" sz="1200" dirty="0" err="1">
                <a:solidFill>
                  <a:schemeClr val="bg1"/>
                </a:solidFill>
                <a:effectLst/>
                <a:latin typeface="Arial" panose="020B0604020202020204" pitchFamily="34" charset="0"/>
                <a:cs typeface="Arial" panose="020B0604020202020204" pitchFamily="34" charset="0"/>
              </a:rPr>
              <a:t>maps</a:t>
            </a:r>
            <a:r>
              <a:rPr lang="fr-FR" sz="1200" dirty="0">
                <a:solidFill>
                  <a:schemeClr val="bg1"/>
                </a:solidFill>
                <a:latin typeface="Arial" panose="020B0604020202020204" pitchFamily="34" charset="0"/>
                <a:cs typeface="Arial" panose="020B0604020202020204" pitchFamily="34" charset="0"/>
              </a:rPr>
              <a:t>.</a:t>
            </a:r>
          </a:p>
        </p:txBody>
      </p:sp>
      <p:sp>
        <p:nvSpPr>
          <p:cNvPr id="20" name="Rectangle 19">
            <a:extLst>
              <a:ext uri="{FF2B5EF4-FFF2-40B4-BE49-F238E27FC236}">
                <a16:creationId xmlns:a16="http://schemas.microsoft.com/office/drawing/2014/main" id="{886C851B-282D-12D2-6CC0-D00588059944}"/>
              </a:ext>
            </a:extLst>
          </p:cNvPr>
          <p:cNvSpPr/>
          <p:nvPr/>
        </p:nvSpPr>
        <p:spPr>
          <a:xfrm>
            <a:off x="4277294" y="2639708"/>
            <a:ext cx="4252239" cy="140400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171450" indent="-171450">
              <a:buFont typeface="Wingdings" panose="05000000000000000000" pitchFamily="2" charset="2"/>
              <a:buChar char="q"/>
            </a:pPr>
            <a:endParaRPr lang="fr-FR" sz="1200" b="1" dirty="0">
              <a:solidFill>
                <a:schemeClr val="bg1"/>
              </a:solidFill>
              <a:latin typeface="Arial" panose="020B0604020202020204" pitchFamily="34" charset="0"/>
              <a:cs typeface="Arial" panose="020B0604020202020204" pitchFamily="34" charset="0"/>
            </a:endParaRPr>
          </a:p>
          <a:p>
            <a:pPr marL="171450" indent="-171450">
              <a:buFont typeface="Wingdings" panose="05000000000000000000" pitchFamily="2" charset="2"/>
              <a:buChar char="q"/>
            </a:pPr>
            <a:r>
              <a:rPr lang="fr-FR" sz="1200" b="1" dirty="0">
                <a:solidFill>
                  <a:schemeClr val="bg1"/>
                </a:solidFill>
                <a:latin typeface="Arial" panose="020B0604020202020204" pitchFamily="34" charset="0"/>
                <a:cs typeface="Arial" panose="020B0604020202020204" pitchFamily="34" charset="0"/>
              </a:rPr>
              <a:t>Couche de </a:t>
            </a:r>
            <a:r>
              <a:rPr lang="fr-FR" sz="1200" b="1" dirty="0" err="1">
                <a:solidFill>
                  <a:schemeClr val="bg1"/>
                </a:solidFill>
                <a:latin typeface="Arial" panose="020B0604020202020204" pitchFamily="34" charset="0"/>
                <a:cs typeface="Arial" panose="020B0604020202020204" pitchFamily="34" charset="0"/>
              </a:rPr>
              <a:t>Pooling</a:t>
            </a:r>
            <a:r>
              <a:rPr lang="fr-FR" sz="1200" b="1" dirty="0">
                <a:solidFill>
                  <a:schemeClr val="bg1"/>
                </a:solidFill>
                <a:latin typeface="Arial" panose="020B0604020202020204" pitchFamily="34" charset="0"/>
                <a:cs typeface="Arial" panose="020B0604020202020204" pitchFamily="34" charset="0"/>
              </a:rPr>
              <a:t> (POOL) :</a:t>
            </a:r>
            <a:r>
              <a:rPr lang="fr-FR" sz="1200" b="1" dirty="0">
                <a:solidFill>
                  <a:schemeClr val="bg1"/>
                </a:solidFill>
                <a:effectLst/>
                <a:latin typeface="Arial" panose="020B0604020202020204" pitchFamily="34" charset="0"/>
                <a:cs typeface="Arial" panose="020B0604020202020204" pitchFamily="34" charset="0"/>
              </a:rPr>
              <a:t> </a:t>
            </a:r>
            <a:r>
              <a:rPr lang="fr-FR" sz="1200" dirty="0">
                <a:solidFill>
                  <a:schemeClr val="bg1"/>
                </a:solidFill>
                <a:effectLst/>
                <a:latin typeface="Arial" panose="020B0604020202020204" pitchFamily="34" charset="0"/>
                <a:cs typeface="Arial" panose="020B0604020202020204" pitchFamily="34" charset="0"/>
              </a:rPr>
              <a:t>est une opération appliquée entre deux couches de convolution.</a:t>
            </a:r>
          </a:p>
          <a:p>
            <a:pPr marL="171450" indent="-171450">
              <a:buFont typeface="Wingdings" panose="05000000000000000000" pitchFamily="2" charset="2"/>
              <a:buChar char="q"/>
            </a:pPr>
            <a:endParaRPr lang="fr-FR" sz="1200" dirty="0">
              <a:solidFill>
                <a:schemeClr val="bg1"/>
              </a:solidFill>
              <a:effectLst/>
              <a:latin typeface="Arial" panose="020B0604020202020204" pitchFamily="34" charset="0"/>
              <a:cs typeface="Arial" panose="020B0604020202020204" pitchFamily="34" charset="0"/>
            </a:endParaRPr>
          </a:p>
          <a:p>
            <a:pPr marL="171450" indent="-171450">
              <a:buFont typeface="Wingdings" panose="05000000000000000000" pitchFamily="2" charset="2"/>
              <a:buChar char="q"/>
            </a:pPr>
            <a:r>
              <a:rPr lang="fr-FR" sz="1200" dirty="0">
                <a:solidFill>
                  <a:schemeClr val="bg1"/>
                </a:solidFill>
                <a:effectLst/>
                <a:latin typeface="Arial" panose="020B0604020202020204" pitchFamily="34" charset="0"/>
                <a:cs typeface="Arial" panose="020B0604020202020204" pitchFamily="34" charset="0"/>
              </a:rPr>
              <a:t>Celle-ci reçoit en entrée les </a:t>
            </a:r>
            <a:r>
              <a:rPr lang="fr-FR" sz="1200" dirty="0" err="1">
                <a:solidFill>
                  <a:schemeClr val="bg1"/>
                </a:solidFill>
                <a:effectLst/>
                <a:latin typeface="Arial" panose="020B0604020202020204" pitchFamily="34" charset="0"/>
                <a:cs typeface="Arial" panose="020B0604020202020204" pitchFamily="34" charset="0"/>
              </a:rPr>
              <a:t>features</a:t>
            </a:r>
            <a:r>
              <a:rPr lang="fr-FR" sz="1200" dirty="0">
                <a:solidFill>
                  <a:schemeClr val="bg1"/>
                </a:solidFill>
                <a:effectLst/>
                <a:latin typeface="Arial" panose="020B0604020202020204" pitchFamily="34" charset="0"/>
                <a:cs typeface="Arial" panose="020B0604020202020204" pitchFamily="34" charset="0"/>
              </a:rPr>
              <a:t> </a:t>
            </a:r>
            <a:r>
              <a:rPr lang="fr-FR" sz="1200" dirty="0" err="1">
                <a:solidFill>
                  <a:schemeClr val="bg1"/>
                </a:solidFill>
                <a:effectLst/>
                <a:latin typeface="Arial" panose="020B0604020202020204" pitchFamily="34" charset="0"/>
                <a:cs typeface="Arial" panose="020B0604020202020204" pitchFamily="34" charset="0"/>
              </a:rPr>
              <a:t>maps</a:t>
            </a:r>
            <a:r>
              <a:rPr lang="fr-FR" sz="1200" dirty="0">
                <a:solidFill>
                  <a:schemeClr val="bg1"/>
                </a:solidFill>
                <a:effectLst/>
                <a:latin typeface="Arial" panose="020B0604020202020204" pitchFamily="34" charset="0"/>
                <a:cs typeface="Arial" panose="020B0604020202020204" pitchFamily="34" charset="0"/>
              </a:rPr>
              <a:t> formées en sortie de la couche de convolution et son rôle est de </a:t>
            </a:r>
            <a:r>
              <a:rPr lang="fr-FR" sz="1200" dirty="0">
                <a:solidFill>
                  <a:schemeClr val="bg1"/>
                </a:solidFill>
                <a:latin typeface="Arial" panose="020B0604020202020204" pitchFamily="34" charset="0"/>
                <a:cs typeface="Arial" panose="020B0604020202020204" pitchFamily="34" charset="0"/>
              </a:rPr>
              <a:t>réduire la taille des images, tout en préservant leurs caractéristiques les plus essentielles</a:t>
            </a:r>
          </a:p>
          <a:p>
            <a:pPr algn="ctr"/>
            <a:endParaRPr lang="fr-FR" sz="1200" dirty="0"/>
          </a:p>
        </p:txBody>
      </p:sp>
      <p:sp>
        <p:nvSpPr>
          <p:cNvPr id="23" name="Rectangle 22">
            <a:extLst>
              <a:ext uri="{FF2B5EF4-FFF2-40B4-BE49-F238E27FC236}">
                <a16:creationId xmlns:a16="http://schemas.microsoft.com/office/drawing/2014/main" id="{3C02FC6E-9DA4-4CA6-0100-5C6B4C9F8D4C}"/>
              </a:ext>
            </a:extLst>
          </p:cNvPr>
          <p:cNvSpPr/>
          <p:nvPr/>
        </p:nvSpPr>
        <p:spPr>
          <a:xfrm>
            <a:off x="4277294" y="4092772"/>
            <a:ext cx="4260742" cy="152989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marL="171450" indent="-171450">
              <a:buFont typeface="Wingdings" panose="05000000000000000000" pitchFamily="2" charset="2"/>
              <a:buChar char="q"/>
            </a:pPr>
            <a:endParaRPr lang="fr-FR" sz="1200" b="1" dirty="0">
              <a:solidFill>
                <a:schemeClr val="bg1"/>
              </a:solidFill>
              <a:effectLst/>
            </a:endParaRPr>
          </a:p>
          <a:p>
            <a:pPr marL="171450" indent="-171450">
              <a:buFont typeface="Wingdings" panose="05000000000000000000" pitchFamily="2" charset="2"/>
              <a:buChar char="q"/>
            </a:pPr>
            <a:r>
              <a:rPr lang="fr-FR" sz="1200" b="1" dirty="0">
                <a:solidFill>
                  <a:schemeClr val="bg1"/>
                </a:solidFill>
                <a:effectLst/>
              </a:rPr>
              <a:t>La couche d’activation </a:t>
            </a:r>
            <a:r>
              <a:rPr lang="fr-FR" sz="1200" b="1" dirty="0" err="1">
                <a:solidFill>
                  <a:schemeClr val="bg1"/>
                </a:solidFill>
                <a:effectLst/>
              </a:rPr>
              <a:t>ReLU</a:t>
            </a:r>
            <a:r>
              <a:rPr lang="fr-FR" sz="1200" b="1" dirty="0">
                <a:solidFill>
                  <a:schemeClr val="bg1"/>
                </a:solidFill>
                <a:effectLst/>
              </a:rPr>
              <a:t> (</a:t>
            </a:r>
            <a:r>
              <a:rPr lang="fr-FR" sz="1200" b="1" dirty="0" err="1">
                <a:solidFill>
                  <a:schemeClr val="bg1"/>
                </a:solidFill>
                <a:effectLst/>
              </a:rPr>
              <a:t>Rectified</a:t>
            </a:r>
            <a:r>
              <a:rPr lang="fr-FR" sz="1200" b="1" dirty="0">
                <a:solidFill>
                  <a:schemeClr val="bg1"/>
                </a:solidFill>
                <a:effectLst/>
              </a:rPr>
              <a:t> </a:t>
            </a:r>
            <a:r>
              <a:rPr lang="fr-FR" sz="1200" b="1" dirty="0" err="1">
                <a:solidFill>
                  <a:schemeClr val="bg1"/>
                </a:solidFill>
                <a:effectLst/>
              </a:rPr>
              <a:t>Linear</a:t>
            </a:r>
            <a:r>
              <a:rPr lang="fr-FR" sz="1200" b="1" dirty="0">
                <a:solidFill>
                  <a:schemeClr val="bg1"/>
                </a:solidFill>
                <a:effectLst/>
              </a:rPr>
              <a:t> </a:t>
            </a:r>
            <a:r>
              <a:rPr lang="fr-FR" sz="1200" b="1" dirty="0" err="1">
                <a:solidFill>
                  <a:schemeClr val="bg1"/>
                </a:solidFill>
                <a:effectLst/>
              </a:rPr>
              <a:t>Units</a:t>
            </a:r>
            <a:r>
              <a:rPr lang="fr-FR" sz="1200" dirty="0">
                <a:solidFill>
                  <a:schemeClr val="bg1"/>
                </a:solidFill>
                <a:effectLst/>
              </a:rPr>
              <a:t>) : Cette couche remplace toutes les valeurs négatives reçues en entrées par des zéros. L’intérêt de ces couches d’activation est de rendre le modèle non linéaire .</a:t>
            </a:r>
            <a:endParaRPr lang="fr-FR" sz="1200" dirty="0">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fr-FR" sz="1200" b="1" dirty="0">
                <a:solidFill>
                  <a:schemeClr val="bg1"/>
                </a:solidFill>
                <a:latin typeface="Arial" panose="020B0604020202020204" pitchFamily="34" charset="0"/>
                <a:cs typeface="Arial" panose="020B0604020202020204" pitchFamily="34" charset="0"/>
              </a:rPr>
              <a:t>Couche </a:t>
            </a:r>
            <a:r>
              <a:rPr lang="fr-FR" sz="1200" b="1" dirty="0" err="1">
                <a:solidFill>
                  <a:schemeClr val="bg1"/>
                </a:solidFill>
                <a:latin typeface="Arial" panose="020B0604020202020204" pitchFamily="34" charset="0"/>
                <a:cs typeface="Arial" panose="020B0604020202020204" pitchFamily="34" charset="0"/>
              </a:rPr>
              <a:t>fully</a:t>
            </a:r>
            <a:r>
              <a:rPr lang="fr-FR" sz="1200" b="1" dirty="0">
                <a:solidFill>
                  <a:schemeClr val="bg1"/>
                </a:solidFill>
                <a:latin typeface="Arial" panose="020B0604020202020204" pitchFamily="34" charset="0"/>
                <a:cs typeface="Arial" panose="020B0604020202020204" pitchFamily="34" charset="0"/>
              </a:rPr>
              <a:t> </a:t>
            </a:r>
            <a:r>
              <a:rPr lang="fr-FR" sz="1200" b="1" dirty="0" err="1">
                <a:solidFill>
                  <a:schemeClr val="bg1"/>
                </a:solidFill>
                <a:latin typeface="Arial" panose="020B0604020202020204" pitchFamily="34" charset="0"/>
                <a:cs typeface="Arial" panose="020B0604020202020204" pitchFamily="34" charset="0"/>
              </a:rPr>
              <a:t>connected</a:t>
            </a:r>
            <a:r>
              <a:rPr lang="fr-FR" sz="1200" b="1" dirty="0">
                <a:solidFill>
                  <a:schemeClr val="bg1"/>
                </a:solidFill>
                <a:latin typeface="Arial" panose="020B0604020202020204" pitchFamily="34" charset="0"/>
                <a:cs typeface="Arial" panose="020B0604020202020204" pitchFamily="34" charset="0"/>
              </a:rPr>
              <a:t> FC: </a:t>
            </a:r>
            <a:r>
              <a:rPr lang="fr-FR" sz="1200" dirty="0">
                <a:solidFill>
                  <a:schemeClr val="bg1"/>
                </a:solidFill>
                <a:latin typeface="Arial" panose="020B0604020202020204" pitchFamily="34" charset="0"/>
                <a:cs typeface="Arial" panose="020B0604020202020204" pitchFamily="34" charset="0"/>
              </a:rPr>
              <a:t>A</a:t>
            </a:r>
            <a:r>
              <a:rPr lang="fr-FR" sz="1200" dirty="0">
                <a:solidFill>
                  <a:schemeClr val="bg1"/>
                </a:solidFill>
                <a:effectLst/>
                <a:latin typeface="Arial" panose="020B0604020202020204" pitchFamily="34" charset="0"/>
                <a:cs typeface="Arial" panose="020B0604020202020204" pitchFamily="34" charset="0"/>
              </a:rPr>
              <a:t>pplique successivement une </a:t>
            </a:r>
            <a:r>
              <a:rPr lang="fr-FR" sz="1200" dirty="0">
                <a:solidFill>
                  <a:schemeClr val="bg1"/>
                </a:solidFill>
                <a:latin typeface="Arial" panose="020B0604020202020204" pitchFamily="34" charset="0"/>
                <a:cs typeface="Arial" panose="020B0604020202020204" pitchFamily="34" charset="0"/>
              </a:rPr>
              <a:t>combinaison linéaire </a:t>
            </a:r>
            <a:r>
              <a:rPr lang="fr-FR" sz="1200" dirty="0">
                <a:solidFill>
                  <a:schemeClr val="bg1"/>
                </a:solidFill>
                <a:effectLst/>
                <a:latin typeface="Arial" panose="020B0604020202020204" pitchFamily="34" charset="0"/>
                <a:cs typeface="Arial" panose="020B0604020202020204" pitchFamily="34" charset="0"/>
              </a:rPr>
              <a:t>puis une </a:t>
            </a:r>
            <a:r>
              <a:rPr lang="fr-FR" sz="1200" dirty="0">
                <a:solidFill>
                  <a:schemeClr val="bg1"/>
                </a:solidFill>
                <a:latin typeface="Arial" panose="020B0604020202020204" pitchFamily="34" charset="0"/>
                <a:cs typeface="Arial" panose="020B0604020202020204" pitchFamily="34" charset="0"/>
              </a:rPr>
              <a:t>fonction d’activation</a:t>
            </a:r>
            <a:r>
              <a:rPr lang="fr-FR" sz="1200" dirty="0">
                <a:solidFill>
                  <a:schemeClr val="bg1"/>
                </a:solidFill>
                <a:effectLst/>
                <a:latin typeface="Arial" panose="020B0604020202020204" pitchFamily="34" charset="0"/>
                <a:cs typeface="Arial" panose="020B0604020202020204" pitchFamily="34" charset="0"/>
              </a:rPr>
              <a:t> dans le but</a:t>
            </a:r>
            <a:r>
              <a:rPr lang="fr-FR" sz="1200" dirty="0">
                <a:solidFill>
                  <a:schemeClr val="bg1"/>
                </a:solidFill>
                <a:latin typeface="Arial" panose="020B0604020202020204" pitchFamily="34" charset="0"/>
                <a:cs typeface="Arial" panose="020B0604020202020204" pitchFamily="34" charset="0"/>
              </a:rPr>
              <a:t> </a:t>
            </a:r>
            <a:r>
              <a:rPr lang="fr-FR" sz="1200" dirty="0">
                <a:solidFill>
                  <a:schemeClr val="bg1"/>
                </a:solidFill>
                <a:effectLst/>
                <a:latin typeface="Arial" panose="020B0604020202020204" pitchFamily="34" charset="0"/>
                <a:cs typeface="Arial" panose="020B0604020202020204" pitchFamily="34" charset="0"/>
              </a:rPr>
              <a:t>final de </a:t>
            </a:r>
            <a:r>
              <a:rPr lang="fr-FR" sz="1200" dirty="0">
                <a:solidFill>
                  <a:schemeClr val="bg1"/>
                </a:solidFill>
                <a:latin typeface="Arial" panose="020B0604020202020204" pitchFamily="34" charset="0"/>
                <a:cs typeface="Arial" panose="020B0604020202020204" pitchFamily="34" charset="0"/>
              </a:rPr>
              <a:t>classifier l’input image </a:t>
            </a:r>
          </a:p>
          <a:p>
            <a:pPr marL="285750" indent="-285750">
              <a:buFont typeface="Wingdings" panose="05000000000000000000" pitchFamily="2" charset="2"/>
              <a:buChar char="q"/>
            </a:pPr>
            <a:endParaRPr lang="fr-FR" sz="1200" dirty="0">
              <a:solidFill>
                <a:schemeClr val="bg1"/>
              </a:solidFill>
              <a:latin typeface="Arial" panose="020B0604020202020204" pitchFamily="34" charset="0"/>
              <a:cs typeface="Arial" panose="020B0604020202020204" pitchFamily="34" charset="0"/>
            </a:endParaRPr>
          </a:p>
        </p:txBody>
      </p:sp>
      <p:sp>
        <p:nvSpPr>
          <p:cNvPr id="25" name="ZoneTexte 24">
            <a:extLst>
              <a:ext uri="{FF2B5EF4-FFF2-40B4-BE49-F238E27FC236}">
                <a16:creationId xmlns:a16="http://schemas.microsoft.com/office/drawing/2014/main" id="{43DF2E88-C633-8460-96F0-38562B8DB9BC}"/>
              </a:ext>
            </a:extLst>
          </p:cNvPr>
          <p:cNvSpPr txBox="1"/>
          <p:nvPr/>
        </p:nvSpPr>
        <p:spPr>
          <a:xfrm>
            <a:off x="-31423" y="6484915"/>
            <a:ext cx="6954456" cy="276999"/>
          </a:xfrm>
          <a:prstGeom prst="rect">
            <a:avLst/>
          </a:prstGeom>
          <a:noFill/>
        </p:spPr>
        <p:txBody>
          <a:bodyPr wrap="square">
            <a:spAutoFit/>
          </a:bodyPr>
          <a:lstStyle/>
          <a:p>
            <a:pPr marL="285750" indent="-285750">
              <a:buFont typeface="Wingdings" panose="05000000000000000000" pitchFamily="2" charset="2"/>
              <a:buChar char="q"/>
            </a:pPr>
            <a:r>
              <a:rPr lang="fr-FR" sz="1200" b="1" dirty="0">
                <a:solidFill>
                  <a:schemeClr val="bg1"/>
                </a:solidFill>
                <a:latin typeface="Arial" panose="020B0604020202020204" pitchFamily="34" charset="0"/>
                <a:cs typeface="Arial" panose="020B0604020202020204" pitchFamily="34" charset="0"/>
              </a:rPr>
              <a:t>Transfert </a:t>
            </a:r>
            <a:r>
              <a:rPr lang="fr-FR" sz="1200" b="1" dirty="0" err="1">
                <a:solidFill>
                  <a:schemeClr val="bg1"/>
                </a:solidFill>
                <a:latin typeface="Arial" panose="020B0604020202020204" pitchFamily="34" charset="0"/>
                <a:cs typeface="Arial" panose="020B0604020202020204" pitchFamily="34" charset="0"/>
              </a:rPr>
              <a:t>learning</a:t>
            </a:r>
            <a:r>
              <a:rPr lang="fr-FR" sz="1200" b="1" dirty="0">
                <a:solidFill>
                  <a:schemeClr val="bg1"/>
                </a:solidFill>
                <a:latin typeface="Arial" panose="020B0604020202020204" pitchFamily="34" charset="0"/>
                <a:cs typeface="Arial" panose="020B0604020202020204" pitchFamily="34" charset="0"/>
              </a:rPr>
              <a:t>: </a:t>
            </a:r>
            <a:r>
              <a:rPr lang="fr-FR" sz="1200" dirty="0">
                <a:solidFill>
                  <a:schemeClr val="bg1"/>
                </a:solidFill>
                <a:latin typeface="Arial" panose="020B0604020202020204" pitchFamily="34" charset="0"/>
                <a:cs typeface="Arial" panose="020B0604020202020204" pitchFamily="34" charset="0"/>
              </a:rPr>
              <a:t>On supprime les 2 dernières couches afin de récupérer les 4096 </a:t>
            </a:r>
            <a:r>
              <a:rPr lang="fr-FR" sz="1200" dirty="0" err="1">
                <a:solidFill>
                  <a:schemeClr val="bg1"/>
                </a:solidFill>
                <a:latin typeface="Arial" panose="020B0604020202020204" pitchFamily="34" charset="0"/>
                <a:cs typeface="Arial" panose="020B0604020202020204" pitchFamily="34" charset="0"/>
              </a:rPr>
              <a:t>features</a:t>
            </a:r>
            <a:endParaRPr lang="fr-FR" sz="1200" dirty="0">
              <a:solidFill>
                <a:schemeClr val="bg1"/>
              </a:solidFill>
              <a:latin typeface="Arial" panose="020B0604020202020204" pitchFamily="34" charset="0"/>
              <a:cs typeface="Arial" panose="020B0604020202020204" pitchFamily="34" charset="0"/>
            </a:endParaRPr>
          </a:p>
        </p:txBody>
      </p:sp>
      <p:pic>
        <p:nvPicPr>
          <p:cNvPr id="26" name="Picture 8">
            <a:extLst>
              <a:ext uri="{FF2B5EF4-FFF2-40B4-BE49-F238E27FC236}">
                <a16:creationId xmlns:a16="http://schemas.microsoft.com/office/drawing/2014/main" id="{CA7DCE96-5F0B-D776-CAF6-5C80146CC4F3}"/>
              </a:ext>
            </a:extLst>
          </p:cNvPr>
          <p:cNvPicPr>
            <a:picLocks noChangeAspect="1"/>
          </p:cNvPicPr>
          <p:nvPr/>
        </p:nvPicPr>
        <p:blipFill>
          <a:blip r:embed="rId3"/>
          <a:stretch>
            <a:fillRect/>
          </a:stretch>
        </p:blipFill>
        <p:spPr>
          <a:xfrm>
            <a:off x="5896888" y="5825242"/>
            <a:ext cx="2052289" cy="611434"/>
          </a:xfrm>
          <a:prstGeom prst="rect">
            <a:avLst/>
          </a:prstGeom>
        </p:spPr>
      </p:pic>
      <p:pic>
        <p:nvPicPr>
          <p:cNvPr id="32" name="Image 31">
            <a:extLst>
              <a:ext uri="{FF2B5EF4-FFF2-40B4-BE49-F238E27FC236}">
                <a16:creationId xmlns:a16="http://schemas.microsoft.com/office/drawing/2014/main" id="{F092684B-D51B-3900-5A85-669FEA739187}"/>
              </a:ext>
            </a:extLst>
          </p:cNvPr>
          <p:cNvPicPr>
            <a:picLocks noChangeAspect="1"/>
          </p:cNvPicPr>
          <p:nvPr/>
        </p:nvPicPr>
        <p:blipFill>
          <a:blip r:embed="rId4"/>
          <a:stretch>
            <a:fillRect/>
          </a:stretch>
        </p:blipFill>
        <p:spPr>
          <a:xfrm>
            <a:off x="0" y="3771785"/>
            <a:ext cx="4037675" cy="1226378"/>
          </a:xfrm>
          <a:prstGeom prst="rect">
            <a:avLst/>
          </a:prstGeom>
        </p:spPr>
      </p:pic>
      <p:sp>
        <p:nvSpPr>
          <p:cNvPr id="35" name="ZoneTexte 34">
            <a:extLst>
              <a:ext uri="{FF2B5EF4-FFF2-40B4-BE49-F238E27FC236}">
                <a16:creationId xmlns:a16="http://schemas.microsoft.com/office/drawing/2014/main" id="{8FA8A847-213C-9BB6-3049-85E653C187BD}"/>
              </a:ext>
            </a:extLst>
          </p:cNvPr>
          <p:cNvSpPr txBox="1"/>
          <p:nvPr/>
        </p:nvSpPr>
        <p:spPr>
          <a:xfrm>
            <a:off x="0" y="5198755"/>
            <a:ext cx="6690673" cy="830997"/>
          </a:xfrm>
          <a:prstGeom prst="rect">
            <a:avLst/>
          </a:prstGeom>
          <a:noFill/>
        </p:spPr>
        <p:txBody>
          <a:bodyPr wrap="square">
            <a:spAutoFit/>
          </a:bodyPr>
          <a:lstStyle/>
          <a:p>
            <a:pPr marL="171450" indent="-171450">
              <a:buFont typeface="Wingdings" panose="05000000000000000000" pitchFamily="2" charset="2"/>
              <a:buChar char="q"/>
            </a:pPr>
            <a:r>
              <a:rPr lang="fr-FR" sz="1200" b="1" i="0" dirty="0">
                <a:solidFill>
                  <a:srgbClr val="000000"/>
                </a:solidFill>
                <a:effectLst/>
                <a:latin typeface="Arial" panose="020B0604020202020204" pitchFamily="34" charset="0"/>
                <a:cs typeface="Arial" panose="020B0604020202020204" pitchFamily="34" charset="0"/>
              </a:rPr>
              <a:t>VGG16 est un modèle CNN </a:t>
            </a:r>
            <a:r>
              <a:rPr lang="fr-FR" sz="1200" b="0" i="0" dirty="0">
                <a:solidFill>
                  <a:srgbClr val="000000"/>
                </a:solidFill>
                <a:effectLst/>
                <a:latin typeface="Arial" panose="020B0604020202020204" pitchFamily="34" charset="0"/>
                <a:cs typeface="Arial" panose="020B0604020202020204" pitchFamily="34" charset="0"/>
              </a:rPr>
              <a:t>très populaire qui a été </a:t>
            </a:r>
          </a:p>
          <a:p>
            <a:r>
              <a:rPr lang="fr-FR" sz="1200" b="0" i="0" dirty="0">
                <a:solidFill>
                  <a:srgbClr val="000000"/>
                </a:solidFill>
                <a:effectLst/>
                <a:latin typeface="Arial" panose="020B0604020202020204" pitchFamily="34" charset="0"/>
                <a:cs typeface="Arial" panose="020B0604020202020204" pitchFamily="34" charset="0"/>
              </a:rPr>
              <a:t>pré-entraîné sur un grand ensemble de données d'images </a:t>
            </a:r>
          </a:p>
          <a:p>
            <a:r>
              <a:rPr lang="fr-FR" sz="1200" b="0" i="0" dirty="0">
                <a:solidFill>
                  <a:srgbClr val="000000"/>
                </a:solidFill>
                <a:effectLst/>
                <a:latin typeface="Arial" panose="020B0604020202020204" pitchFamily="34" charset="0"/>
                <a:cs typeface="Arial" panose="020B0604020202020204" pitchFamily="34" charset="0"/>
              </a:rPr>
              <a:t>pour résoudre la classification d'image. Il est composé </a:t>
            </a:r>
          </a:p>
          <a:p>
            <a:r>
              <a:rPr lang="fr-FR" sz="1200" b="0" i="0" dirty="0">
                <a:solidFill>
                  <a:srgbClr val="000000"/>
                </a:solidFill>
                <a:effectLst/>
                <a:latin typeface="Arial" panose="020B0604020202020204" pitchFamily="34" charset="0"/>
                <a:cs typeface="Arial" panose="020B0604020202020204" pitchFamily="34" charset="0"/>
              </a:rPr>
              <a:t>de 13 couches de convolution et 3 couches entièrement connectées.</a:t>
            </a:r>
            <a:endParaRPr lang="fr-FR" sz="1200" dirty="0">
              <a:latin typeface="Arial" panose="020B0604020202020204" pitchFamily="34" charset="0"/>
              <a:cs typeface="Arial" panose="020B0604020202020204" pitchFamily="34" charset="0"/>
            </a:endParaRPr>
          </a:p>
        </p:txBody>
      </p:sp>
      <p:pic>
        <p:nvPicPr>
          <p:cNvPr id="13" name="Image 12">
            <a:extLst>
              <a:ext uri="{FF2B5EF4-FFF2-40B4-BE49-F238E27FC236}">
                <a16:creationId xmlns:a16="http://schemas.microsoft.com/office/drawing/2014/main" id="{5712BA4A-6246-8C54-2778-FB0628D91CD3}"/>
              </a:ext>
            </a:extLst>
          </p:cNvPr>
          <p:cNvPicPr>
            <a:picLocks noChangeAspect="1"/>
          </p:cNvPicPr>
          <p:nvPr/>
        </p:nvPicPr>
        <p:blipFill>
          <a:blip r:embed="rId5"/>
          <a:stretch>
            <a:fillRect/>
          </a:stretch>
        </p:blipFill>
        <p:spPr>
          <a:xfrm>
            <a:off x="8628756" y="1844016"/>
            <a:ext cx="3534129" cy="4981673"/>
          </a:xfrm>
          <a:prstGeom prst="rect">
            <a:avLst/>
          </a:prstGeom>
        </p:spPr>
      </p:pic>
    </p:spTree>
    <p:extLst>
      <p:ext uri="{BB962C8B-B14F-4D97-AF65-F5344CB8AC3E}">
        <p14:creationId xmlns:p14="http://schemas.microsoft.com/office/powerpoint/2010/main" val="38836052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07CA1D3-00D9-F419-AEB2-A194B785DE9E}"/>
              </a:ext>
            </a:extLst>
          </p:cNvPr>
          <p:cNvSpPr>
            <a:spLocks noGrp="1"/>
          </p:cNvSpPr>
          <p:nvPr>
            <p:ph type="sldNum" sz="quarter" idx="12"/>
          </p:nvPr>
        </p:nvSpPr>
        <p:spPr/>
        <p:txBody>
          <a:bodyPr/>
          <a:lstStyle/>
          <a:p>
            <a:fld id="{6D22F896-40B5-4ADD-8801-0D06FADFA095}" type="slidenum">
              <a:rPr lang="en-US" smtClean="0"/>
              <a:t>22</a:t>
            </a:fld>
            <a:endParaRPr lang="en-US" dirty="0"/>
          </a:p>
        </p:txBody>
      </p:sp>
      <p:pic>
        <p:nvPicPr>
          <p:cNvPr id="4" name="Image 3">
            <a:extLst>
              <a:ext uri="{FF2B5EF4-FFF2-40B4-BE49-F238E27FC236}">
                <a16:creationId xmlns:a16="http://schemas.microsoft.com/office/drawing/2014/main" id="{18E727E6-DA0F-6D54-8E4F-24FFD7F56991}"/>
              </a:ext>
            </a:extLst>
          </p:cNvPr>
          <p:cNvPicPr>
            <a:picLocks noChangeAspect="1"/>
          </p:cNvPicPr>
          <p:nvPr/>
        </p:nvPicPr>
        <p:blipFill>
          <a:blip r:embed="rId2"/>
          <a:stretch>
            <a:fillRect/>
          </a:stretch>
        </p:blipFill>
        <p:spPr>
          <a:xfrm>
            <a:off x="660361" y="189048"/>
            <a:ext cx="8820768" cy="6479903"/>
          </a:xfrm>
          <a:prstGeom prst="rect">
            <a:avLst/>
          </a:prstGeom>
        </p:spPr>
      </p:pic>
      <p:sp>
        <p:nvSpPr>
          <p:cNvPr id="5" name="Flèche : droite 4">
            <a:extLst>
              <a:ext uri="{FF2B5EF4-FFF2-40B4-BE49-F238E27FC236}">
                <a16:creationId xmlns:a16="http://schemas.microsoft.com/office/drawing/2014/main" id="{2CD0233C-FCC1-35E3-D5B4-8DFC6E523AE7}"/>
              </a:ext>
            </a:extLst>
          </p:cNvPr>
          <p:cNvSpPr/>
          <p:nvPr/>
        </p:nvSpPr>
        <p:spPr>
          <a:xfrm>
            <a:off x="4752870" y="5747657"/>
            <a:ext cx="673240" cy="482321"/>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170548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CFC353C-8DB2-7D0E-4972-718351A39590}"/>
              </a:ext>
            </a:extLst>
          </p:cNvPr>
          <p:cNvSpPr>
            <a:spLocks noGrp="1"/>
          </p:cNvSpPr>
          <p:nvPr>
            <p:ph type="sldNum" sz="quarter" idx="12"/>
          </p:nvPr>
        </p:nvSpPr>
        <p:spPr/>
        <p:txBody>
          <a:bodyPr/>
          <a:lstStyle/>
          <a:p>
            <a:fld id="{6D22F896-40B5-4ADD-8801-0D06FADFA095}" type="slidenum">
              <a:rPr lang="en-US" smtClean="0"/>
              <a:t>23</a:t>
            </a:fld>
            <a:endParaRPr lang="en-US" dirty="0"/>
          </a:p>
        </p:txBody>
      </p:sp>
      <p:sp>
        <p:nvSpPr>
          <p:cNvPr id="21" name="Rectangle 20">
            <a:extLst>
              <a:ext uri="{FF2B5EF4-FFF2-40B4-BE49-F238E27FC236}">
                <a16:creationId xmlns:a16="http://schemas.microsoft.com/office/drawing/2014/main" id="{32C2A082-061A-BC4C-5A73-D65889C2591C}"/>
              </a:ext>
            </a:extLst>
          </p:cNvPr>
          <p:cNvSpPr/>
          <p:nvPr/>
        </p:nvSpPr>
        <p:spPr>
          <a:xfrm>
            <a:off x="81078" y="6177012"/>
            <a:ext cx="1119649" cy="58394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b="1" dirty="0">
                <a:solidFill>
                  <a:schemeClr val="bg1"/>
                </a:solidFill>
                <a:latin typeface="Arial" panose="020B0604020202020204" pitchFamily="34" charset="0"/>
                <a:cs typeface="Arial" panose="020B0604020202020204" pitchFamily="34" charset="0"/>
              </a:rPr>
              <a:t>CNN</a:t>
            </a:r>
          </a:p>
        </p:txBody>
      </p:sp>
      <p:sp>
        <p:nvSpPr>
          <p:cNvPr id="22" name="Rectangle 21">
            <a:extLst>
              <a:ext uri="{FF2B5EF4-FFF2-40B4-BE49-F238E27FC236}">
                <a16:creationId xmlns:a16="http://schemas.microsoft.com/office/drawing/2014/main" id="{66B50D0C-013F-8D9E-C5B8-DDC1387008C5}"/>
              </a:ext>
            </a:extLst>
          </p:cNvPr>
          <p:cNvSpPr/>
          <p:nvPr/>
        </p:nvSpPr>
        <p:spPr>
          <a:xfrm>
            <a:off x="1295120" y="6181476"/>
            <a:ext cx="1415283" cy="58394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b="1" dirty="0">
                <a:solidFill>
                  <a:schemeClr val="bg1"/>
                </a:solidFill>
                <a:latin typeface="Arial" panose="020B0604020202020204" pitchFamily="34" charset="0"/>
                <a:cs typeface="Arial" panose="020B0604020202020204" pitchFamily="34" charset="0"/>
              </a:rPr>
              <a:t>PCA(0,99) </a:t>
            </a:r>
          </a:p>
        </p:txBody>
      </p:sp>
      <p:sp>
        <p:nvSpPr>
          <p:cNvPr id="23" name="Rectangle 22">
            <a:extLst>
              <a:ext uri="{FF2B5EF4-FFF2-40B4-BE49-F238E27FC236}">
                <a16:creationId xmlns:a16="http://schemas.microsoft.com/office/drawing/2014/main" id="{3DC914FA-0364-9037-39CA-1B2FAE92380E}"/>
              </a:ext>
            </a:extLst>
          </p:cNvPr>
          <p:cNvSpPr/>
          <p:nvPr/>
        </p:nvSpPr>
        <p:spPr>
          <a:xfrm>
            <a:off x="2755009" y="6177012"/>
            <a:ext cx="1415283" cy="58394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b="1" dirty="0">
                <a:solidFill>
                  <a:schemeClr val="bg1"/>
                </a:solidFill>
                <a:latin typeface="Arial" panose="020B0604020202020204" pitchFamily="34" charset="0"/>
                <a:cs typeface="Arial" panose="020B0604020202020204" pitchFamily="34" charset="0"/>
              </a:rPr>
              <a:t>TSNE - 2D</a:t>
            </a:r>
          </a:p>
        </p:txBody>
      </p:sp>
      <p:sp>
        <p:nvSpPr>
          <p:cNvPr id="24" name="Rectangle 23">
            <a:extLst>
              <a:ext uri="{FF2B5EF4-FFF2-40B4-BE49-F238E27FC236}">
                <a16:creationId xmlns:a16="http://schemas.microsoft.com/office/drawing/2014/main" id="{B7BE6BD7-554F-B775-0CB5-BFBEC1667F6E}"/>
              </a:ext>
            </a:extLst>
          </p:cNvPr>
          <p:cNvSpPr/>
          <p:nvPr/>
        </p:nvSpPr>
        <p:spPr>
          <a:xfrm>
            <a:off x="4280458" y="6181052"/>
            <a:ext cx="1459889" cy="57586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b="1" dirty="0">
                <a:solidFill>
                  <a:schemeClr val="bg1"/>
                </a:solidFill>
                <a:latin typeface="Arial" panose="020B0604020202020204" pitchFamily="34" charset="0"/>
                <a:cs typeface="Arial" panose="020B0604020202020204" pitchFamily="34" charset="0"/>
              </a:rPr>
              <a:t>K-</a:t>
            </a:r>
            <a:r>
              <a:rPr lang="fr-FR" b="1" dirty="0" err="1">
                <a:solidFill>
                  <a:schemeClr val="bg1"/>
                </a:solidFill>
                <a:latin typeface="Arial" panose="020B0604020202020204" pitchFamily="34" charset="0"/>
                <a:cs typeface="Arial" panose="020B0604020202020204" pitchFamily="34" charset="0"/>
              </a:rPr>
              <a:t>means</a:t>
            </a:r>
            <a:r>
              <a:rPr lang="fr-FR" b="1" dirty="0">
                <a:solidFill>
                  <a:schemeClr val="bg1"/>
                </a:solidFill>
                <a:latin typeface="Arial" panose="020B0604020202020204" pitchFamily="34" charset="0"/>
                <a:cs typeface="Arial" panose="020B0604020202020204" pitchFamily="34" charset="0"/>
              </a:rPr>
              <a:t> </a:t>
            </a:r>
          </a:p>
        </p:txBody>
      </p:sp>
      <p:sp>
        <p:nvSpPr>
          <p:cNvPr id="25" name="Rectangle 24">
            <a:extLst>
              <a:ext uri="{FF2B5EF4-FFF2-40B4-BE49-F238E27FC236}">
                <a16:creationId xmlns:a16="http://schemas.microsoft.com/office/drawing/2014/main" id="{1065340A-B687-BF41-A543-3856ED88783A}"/>
              </a:ext>
            </a:extLst>
          </p:cNvPr>
          <p:cNvSpPr/>
          <p:nvPr/>
        </p:nvSpPr>
        <p:spPr>
          <a:xfrm>
            <a:off x="5850513" y="6185830"/>
            <a:ext cx="1978914" cy="57959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fr-FR" b="1" dirty="0">
                <a:solidFill>
                  <a:schemeClr val="bg1"/>
                </a:solidFill>
                <a:latin typeface="Arial" panose="020B0604020202020204" pitchFamily="34" charset="0"/>
                <a:cs typeface="Arial" panose="020B0604020202020204" pitchFamily="34" charset="0"/>
              </a:rPr>
              <a:t>Visualisation 2D</a:t>
            </a:r>
          </a:p>
        </p:txBody>
      </p:sp>
      <p:sp>
        <p:nvSpPr>
          <p:cNvPr id="26" name="Rectangle 25">
            <a:extLst>
              <a:ext uri="{FF2B5EF4-FFF2-40B4-BE49-F238E27FC236}">
                <a16:creationId xmlns:a16="http://schemas.microsoft.com/office/drawing/2014/main" id="{6CE8C7BE-764F-0791-804D-56C2930705D0}"/>
              </a:ext>
            </a:extLst>
          </p:cNvPr>
          <p:cNvSpPr/>
          <p:nvPr/>
        </p:nvSpPr>
        <p:spPr>
          <a:xfrm>
            <a:off x="7939593" y="6185830"/>
            <a:ext cx="1739769" cy="57959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b="1" dirty="0">
                <a:solidFill>
                  <a:schemeClr val="bg1"/>
                </a:solidFill>
                <a:latin typeface="Arial" panose="020B0604020202020204" pitchFamily="34" charset="0"/>
                <a:cs typeface="Arial" panose="020B0604020202020204" pitchFamily="34" charset="0"/>
              </a:rPr>
              <a:t>ARI Score</a:t>
            </a:r>
          </a:p>
        </p:txBody>
      </p:sp>
      <p:sp>
        <p:nvSpPr>
          <p:cNvPr id="27" name="Rectangle : coins arrondis 26">
            <a:extLst>
              <a:ext uri="{FF2B5EF4-FFF2-40B4-BE49-F238E27FC236}">
                <a16:creationId xmlns:a16="http://schemas.microsoft.com/office/drawing/2014/main" id="{FA3DE64D-C5EF-40C5-F6BB-E0DE989944B6}"/>
              </a:ext>
            </a:extLst>
          </p:cNvPr>
          <p:cNvSpPr/>
          <p:nvPr/>
        </p:nvSpPr>
        <p:spPr>
          <a:xfrm>
            <a:off x="9733054" y="6162116"/>
            <a:ext cx="2377868" cy="59104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fr-FR" sz="2000" b="1" dirty="0">
              <a:solidFill>
                <a:schemeClr val="bg1"/>
              </a:solidFill>
              <a:latin typeface="Arial" panose="020B0604020202020204" pitchFamily="34" charset="0"/>
              <a:cs typeface="Arial" panose="020B0604020202020204" pitchFamily="34" charset="0"/>
            </a:endParaRPr>
          </a:p>
          <a:p>
            <a:pPr algn="ctr"/>
            <a:r>
              <a:rPr lang="fr-FR" sz="2000" b="1" dirty="0">
                <a:solidFill>
                  <a:schemeClr val="bg1"/>
                </a:solidFill>
                <a:latin typeface="Arial" panose="020B0604020202020204" pitchFamily="34" charset="0"/>
                <a:cs typeface="Arial" panose="020B0604020202020204" pitchFamily="34" charset="0"/>
              </a:rPr>
              <a:t>A</a:t>
            </a:r>
            <a:r>
              <a:rPr lang="fr-FR" b="1" dirty="0">
                <a:solidFill>
                  <a:schemeClr val="bg1"/>
                </a:solidFill>
                <a:latin typeface="Arial" panose="020B0604020202020204" pitchFamily="34" charset="0"/>
                <a:cs typeface="Arial" panose="020B0604020202020204" pitchFamily="34" charset="0"/>
              </a:rPr>
              <a:t>RI Score = 0.4716</a:t>
            </a:r>
            <a:endParaRPr lang="fr-FR" b="1" dirty="0">
              <a:latin typeface="Arial" panose="020B0604020202020204" pitchFamily="34" charset="0"/>
              <a:cs typeface="Arial" panose="020B0604020202020204" pitchFamily="34" charset="0"/>
            </a:endParaRPr>
          </a:p>
          <a:p>
            <a:pPr algn="ctr"/>
            <a:endParaRPr lang="fr-FR" dirty="0"/>
          </a:p>
        </p:txBody>
      </p:sp>
      <p:sp>
        <p:nvSpPr>
          <p:cNvPr id="28" name="Flèche : courbe vers le bas 27">
            <a:extLst>
              <a:ext uri="{FF2B5EF4-FFF2-40B4-BE49-F238E27FC236}">
                <a16:creationId xmlns:a16="http://schemas.microsoft.com/office/drawing/2014/main" id="{D6349484-4D45-9195-1704-4851D53D045C}"/>
              </a:ext>
            </a:extLst>
          </p:cNvPr>
          <p:cNvSpPr/>
          <p:nvPr/>
        </p:nvSpPr>
        <p:spPr>
          <a:xfrm>
            <a:off x="957584" y="5870305"/>
            <a:ext cx="486285" cy="291811"/>
          </a:xfrm>
          <a:prstGeom prst="curved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a:solidFill>
                <a:schemeClr val="tx1"/>
              </a:solidFill>
            </a:endParaRPr>
          </a:p>
        </p:txBody>
      </p:sp>
      <p:sp>
        <p:nvSpPr>
          <p:cNvPr id="29" name="Flèche : courbe vers le bas 28">
            <a:extLst>
              <a:ext uri="{FF2B5EF4-FFF2-40B4-BE49-F238E27FC236}">
                <a16:creationId xmlns:a16="http://schemas.microsoft.com/office/drawing/2014/main" id="{E7B86369-0C19-930C-F45B-39704B62442D}"/>
              </a:ext>
            </a:extLst>
          </p:cNvPr>
          <p:cNvSpPr/>
          <p:nvPr/>
        </p:nvSpPr>
        <p:spPr>
          <a:xfrm>
            <a:off x="2511866" y="5870304"/>
            <a:ext cx="486285" cy="291811"/>
          </a:xfrm>
          <a:prstGeom prst="curved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a:solidFill>
                <a:schemeClr val="tx1"/>
              </a:solidFill>
            </a:endParaRPr>
          </a:p>
        </p:txBody>
      </p:sp>
      <p:sp>
        <p:nvSpPr>
          <p:cNvPr id="30" name="Flèche : courbe vers le bas 29">
            <a:extLst>
              <a:ext uri="{FF2B5EF4-FFF2-40B4-BE49-F238E27FC236}">
                <a16:creationId xmlns:a16="http://schemas.microsoft.com/office/drawing/2014/main" id="{E4C4BD98-14C7-EE68-E233-3B27ED742FE3}"/>
              </a:ext>
            </a:extLst>
          </p:cNvPr>
          <p:cNvSpPr/>
          <p:nvPr/>
        </p:nvSpPr>
        <p:spPr>
          <a:xfrm>
            <a:off x="4037315" y="5894019"/>
            <a:ext cx="486285" cy="291811"/>
          </a:xfrm>
          <a:prstGeom prst="curved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a:solidFill>
                <a:schemeClr val="tx1"/>
              </a:solidFill>
            </a:endParaRPr>
          </a:p>
        </p:txBody>
      </p:sp>
      <p:sp>
        <p:nvSpPr>
          <p:cNvPr id="31" name="Flèche : courbe vers le bas 30">
            <a:extLst>
              <a:ext uri="{FF2B5EF4-FFF2-40B4-BE49-F238E27FC236}">
                <a16:creationId xmlns:a16="http://schemas.microsoft.com/office/drawing/2014/main" id="{19C49904-1B1F-544D-505E-0B8C1338E228}"/>
              </a:ext>
            </a:extLst>
          </p:cNvPr>
          <p:cNvSpPr/>
          <p:nvPr/>
        </p:nvSpPr>
        <p:spPr>
          <a:xfrm>
            <a:off x="5579589" y="5895368"/>
            <a:ext cx="486285" cy="291811"/>
          </a:xfrm>
          <a:prstGeom prst="curved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a:solidFill>
                <a:schemeClr val="tx1"/>
              </a:solidFill>
            </a:endParaRPr>
          </a:p>
        </p:txBody>
      </p:sp>
      <p:sp>
        <p:nvSpPr>
          <p:cNvPr id="32" name="Flèche : courbe vers le bas 31">
            <a:extLst>
              <a:ext uri="{FF2B5EF4-FFF2-40B4-BE49-F238E27FC236}">
                <a16:creationId xmlns:a16="http://schemas.microsoft.com/office/drawing/2014/main" id="{9559EF4D-1023-65BF-9DB3-F4C4ABD3866C}"/>
              </a:ext>
            </a:extLst>
          </p:cNvPr>
          <p:cNvSpPr/>
          <p:nvPr/>
        </p:nvSpPr>
        <p:spPr>
          <a:xfrm>
            <a:off x="7663710" y="5894019"/>
            <a:ext cx="486285" cy="291811"/>
          </a:xfrm>
          <a:prstGeom prst="curved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a:solidFill>
                <a:schemeClr val="tx1"/>
              </a:solidFill>
            </a:endParaRPr>
          </a:p>
        </p:txBody>
      </p:sp>
      <p:sp>
        <p:nvSpPr>
          <p:cNvPr id="33" name="Flèche : courbe vers le bas 32">
            <a:extLst>
              <a:ext uri="{FF2B5EF4-FFF2-40B4-BE49-F238E27FC236}">
                <a16:creationId xmlns:a16="http://schemas.microsoft.com/office/drawing/2014/main" id="{E9DD0A8F-32D3-32CA-1C61-7F937488E3B5}"/>
              </a:ext>
            </a:extLst>
          </p:cNvPr>
          <p:cNvSpPr/>
          <p:nvPr/>
        </p:nvSpPr>
        <p:spPr>
          <a:xfrm>
            <a:off x="9546385" y="5895368"/>
            <a:ext cx="486285" cy="291811"/>
          </a:xfrm>
          <a:prstGeom prst="curved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a:solidFill>
                <a:schemeClr val="tx1"/>
              </a:solidFill>
            </a:endParaRPr>
          </a:p>
        </p:txBody>
      </p:sp>
      <p:sp>
        <p:nvSpPr>
          <p:cNvPr id="34" name="Rectangle 33">
            <a:extLst>
              <a:ext uri="{FF2B5EF4-FFF2-40B4-BE49-F238E27FC236}">
                <a16:creationId xmlns:a16="http://schemas.microsoft.com/office/drawing/2014/main" id="{C19A2335-C75E-6983-750D-CA984989A287}"/>
              </a:ext>
            </a:extLst>
          </p:cNvPr>
          <p:cNvSpPr/>
          <p:nvPr/>
        </p:nvSpPr>
        <p:spPr>
          <a:xfrm>
            <a:off x="489570" y="5554713"/>
            <a:ext cx="1287617" cy="29181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500" dirty="0">
                <a:solidFill>
                  <a:schemeClr val="bg1"/>
                </a:solidFill>
                <a:latin typeface="Arial" panose="020B0604020202020204" pitchFamily="34" charset="0"/>
                <a:cs typeface="Arial" panose="020B0604020202020204" pitchFamily="34" charset="0"/>
              </a:rPr>
              <a:t>(</a:t>
            </a:r>
            <a:r>
              <a:rPr lang="fr-FR" sz="1500" b="1" dirty="0">
                <a:solidFill>
                  <a:schemeClr val="bg1"/>
                </a:solidFill>
                <a:latin typeface="Arial" panose="020B0604020202020204" pitchFamily="34" charset="0"/>
                <a:cs typeface="Arial" panose="020B0604020202020204" pitchFamily="34" charset="0"/>
              </a:rPr>
              <a:t>1050,4096</a:t>
            </a:r>
            <a:r>
              <a:rPr lang="fr-FR" sz="1500" dirty="0">
                <a:solidFill>
                  <a:schemeClr val="bg1"/>
                </a:solidFill>
                <a:latin typeface="Arial" panose="020B0604020202020204" pitchFamily="34" charset="0"/>
                <a:cs typeface="Arial" panose="020B0604020202020204" pitchFamily="34" charset="0"/>
              </a:rPr>
              <a:t>)</a:t>
            </a:r>
          </a:p>
        </p:txBody>
      </p:sp>
      <p:sp>
        <p:nvSpPr>
          <p:cNvPr id="35" name="Rectangle 34">
            <a:extLst>
              <a:ext uri="{FF2B5EF4-FFF2-40B4-BE49-F238E27FC236}">
                <a16:creationId xmlns:a16="http://schemas.microsoft.com/office/drawing/2014/main" id="{A5CDBDBB-FD8D-3420-796D-261A74CF5DAA}"/>
              </a:ext>
            </a:extLst>
          </p:cNvPr>
          <p:cNvSpPr/>
          <p:nvPr/>
        </p:nvSpPr>
        <p:spPr>
          <a:xfrm>
            <a:off x="2117515" y="5557543"/>
            <a:ext cx="1287617" cy="29181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500" dirty="0">
                <a:solidFill>
                  <a:schemeClr val="bg1"/>
                </a:solidFill>
                <a:latin typeface="Arial" panose="020B0604020202020204" pitchFamily="34" charset="0"/>
                <a:cs typeface="Arial" panose="020B0604020202020204" pitchFamily="34" charset="0"/>
              </a:rPr>
              <a:t>(</a:t>
            </a:r>
            <a:r>
              <a:rPr lang="fr-FR" sz="1500" b="1" dirty="0">
                <a:solidFill>
                  <a:schemeClr val="bg1"/>
                </a:solidFill>
                <a:latin typeface="Arial" panose="020B0604020202020204" pitchFamily="34" charset="0"/>
                <a:cs typeface="Arial" panose="020B0604020202020204" pitchFamily="34" charset="0"/>
              </a:rPr>
              <a:t>1050,850</a:t>
            </a:r>
            <a:r>
              <a:rPr lang="fr-FR" sz="1500" dirty="0">
                <a:solidFill>
                  <a:schemeClr val="bg1"/>
                </a:solidFill>
                <a:latin typeface="Arial" panose="020B0604020202020204" pitchFamily="34" charset="0"/>
                <a:cs typeface="Arial" panose="020B0604020202020204" pitchFamily="34" charset="0"/>
              </a:rPr>
              <a:t>)</a:t>
            </a:r>
          </a:p>
        </p:txBody>
      </p:sp>
      <p:sp>
        <p:nvSpPr>
          <p:cNvPr id="36" name="Rectangle 35">
            <a:extLst>
              <a:ext uri="{FF2B5EF4-FFF2-40B4-BE49-F238E27FC236}">
                <a16:creationId xmlns:a16="http://schemas.microsoft.com/office/drawing/2014/main" id="{12CE46E8-CF8C-291B-A568-8353CF2D73F0}"/>
              </a:ext>
            </a:extLst>
          </p:cNvPr>
          <p:cNvSpPr/>
          <p:nvPr/>
        </p:nvSpPr>
        <p:spPr>
          <a:xfrm>
            <a:off x="3645061" y="5587011"/>
            <a:ext cx="1287617" cy="29181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500" dirty="0">
                <a:solidFill>
                  <a:schemeClr val="bg1"/>
                </a:solidFill>
                <a:latin typeface="Arial" panose="020B0604020202020204" pitchFamily="34" charset="0"/>
                <a:cs typeface="Arial" panose="020B0604020202020204" pitchFamily="34" charset="0"/>
              </a:rPr>
              <a:t>(</a:t>
            </a:r>
            <a:r>
              <a:rPr lang="fr-FR" sz="1500" b="1" dirty="0">
                <a:solidFill>
                  <a:schemeClr val="bg1"/>
                </a:solidFill>
                <a:latin typeface="Arial" panose="020B0604020202020204" pitchFamily="34" charset="0"/>
                <a:cs typeface="Arial" panose="020B0604020202020204" pitchFamily="34" charset="0"/>
              </a:rPr>
              <a:t>1050,2</a:t>
            </a:r>
            <a:r>
              <a:rPr lang="fr-FR" sz="1500" dirty="0">
                <a:solidFill>
                  <a:schemeClr val="bg1"/>
                </a:solidFill>
                <a:latin typeface="Arial" panose="020B0604020202020204" pitchFamily="34" charset="0"/>
                <a:cs typeface="Arial" panose="020B0604020202020204" pitchFamily="34" charset="0"/>
              </a:rPr>
              <a:t>)</a:t>
            </a:r>
          </a:p>
        </p:txBody>
      </p:sp>
      <p:sp>
        <p:nvSpPr>
          <p:cNvPr id="38" name="ZoneTexte 37">
            <a:extLst>
              <a:ext uri="{FF2B5EF4-FFF2-40B4-BE49-F238E27FC236}">
                <a16:creationId xmlns:a16="http://schemas.microsoft.com/office/drawing/2014/main" id="{4AC9C1AA-21AF-CF73-7BF1-C769BA4C81B6}"/>
              </a:ext>
            </a:extLst>
          </p:cNvPr>
          <p:cNvSpPr txBox="1"/>
          <p:nvPr/>
        </p:nvSpPr>
        <p:spPr>
          <a:xfrm>
            <a:off x="112451" y="185932"/>
            <a:ext cx="7716976" cy="369332"/>
          </a:xfrm>
          <a:prstGeom prst="rect">
            <a:avLst/>
          </a:prstGeom>
          <a:noFill/>
        </p:spPr>
        <p:txBody>
          <a:bodyPr wrap="square">
            <a:spAutoFit/>
          </a:bodyPr>
          <a:lstStyle/>
          <a:p>
            <a:pPr marL="285750" indent="-285750">
              <a:buFont typeface="Wingdings" panose="05000000000000000000" pitchFamily="2" charset="2"/>
              <a:buChar char="q"/>
            </a:pPr>
            <a:r>
              <a:rPr lang="fr-FR" b="1" i="0" dirty="0">
                <a:solidFill>
                  <a:srgbClr val="000000"/>
                </a:solidFill>
                <a:effectLst/>
                <a:latin typeface="Arial" panose="020B0604020202020204" pitchFamily="34" charset="0"/>
                <a:cs typeface="Arial" panose="020B0604020202020204" pitchFamily="34" charset="0"/>
              </a:rPr>
              <a:t>2.2 Extraction de </a:t>
            </a:r>
            <a:r>
              <a:rPr lang="fr-FR" b="1" i="0" dirty="0" err="1">
                <a:solidFill>
                  <a:srgbClr val="000000"/>
                </a:solidFill>
                <a:effectLst/>
                <a:latin typeface="Arial" panose="020B0604020202020204" pitchFamily="34" charset="0"/>
                <a:cs typeface="Arial" panose="020B0604020202020204" pitchFamily="34" charset="0"/>
              </a:rPr>
              <a:t>features</a:t>
            </a:r>
            <a:r>
              <a:rPr lang="fr-FR" b="1" i="0" dirty="0">
                <a:solidFill>
                  <a:srgbClr val="000000"/>
                </a:solidFill>
                <a:effectLst/>
                <a:latin typeface="Arial" panose="020B0604020202020204" pitchFamily="34" charset="0"/>
                <a:cs typeface="Arial" panose="020B0604020202020204" pitchFamily="34" charset="0"/>
              </a:rPr>
              <a:t> par algorithme de type CNN</a:t>
            </a:r>
            <a:endParaRPr lang="fr-FR" dirty="0">
              <a:latin typeface="Arial" panose="020B0604020202020204" pitchFamily="34" charset="0"/>
              <a:cs typeface="Arial" panose="020B0604020202020204" pitchFamily="34" charset="0"/>
            </a:endParaRPr>
          </a:p>
        </p:txBody>
      </p:sp>
      <p:pic>
        <p:nvPicPr>
          <p:cNvPr id="39" name="Image 38">
            <a:extLst>
              <a:ext uri="{FF2B5EF4-FFF2-40B4-BE49-F238E27FC236}">
                <a16:creationId xmlns:a16="http://schemas.microsoft.com/office/drawing/2014/main" id="{5D7CB456-99F3-2804-2A1E-3F7078027465}"/>
              </a:ext>
            </a:extLst>
          </p:cNvPr>
          <p:cNvPicPr>
            <a:picLocks noChangeAspect="1"/>
          </p:cNvPicPr>
          <p:nvPr/>
        </p:nvPicPr>
        <p:blipFill>
          <a:blip r:embed="rId2"/>
          <a:stretch>
            <a:fillRect/>
          </a:stretch>
        </p:blipFill>
        <p:spPr>
          <a:xfrm>
            <a:off x="10555895" y="2599071"/>
            <a:ext cx="1501270" cy="678148"/>
          </a:xfrm>
          <a:prstGeom prst="rect">
            <a:avLst/>
          </a:prstGeom>
        </p:spPr>
      </p:pic>
      <p:pic>
        <p:nvPicPr>
          <p:cNvPr id="8194" name="Picture 2">
            <a:extLst>
              <a:ext uri="{FF2B5EF4-FFF2-40B4-BE49-F238E27FC236}">
                <a16:creationId xmlns:a16="http://schemas.microsoft.com/office/drawing/2014/main" id="{FDE77B11-0E5F-6CF4-3538-01668C1CC6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78" y="814073"/>
            <a:ext cx="5267997" cy="444953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8A2072DA-3F9A-65BE-7B20-311D611519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2409" y="814072"/>
            <a:ext cx="4849928" cy="4449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0201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 coins arrondis 12">
            <a:extLst>
              <a:ext uri="{FF2B5EF4-FFF2-40B4-BE49-F238E27FC236}">
                <a16:creationId xmlns:a16="http://schemas.microsoft.com/office/drawing/2014/main" id="{6A87975C-CA81-2AB6-92AA-F33F3A831C22}"/>
              </a:ext>
            </a:extLst>
          </p:cNvPr>
          <p:cNvSpPr/>
          <p:nvPr/>
        </p:nvSpPr>
        <p:spPr>
          <a:xfrm>
            <a:off x="2664831" y="2023437"/>
            <a:ext cx="1576255" cy="154855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77FDDBD5-A836-A857-722C-AB116599504B}"/>
              </a:ext>
            </a:extLst>
          </p:cNvPr>
          <p:cNvSpPr>
            <a:spLocks noGrp="1"/>
          </p:cNvSpPr>
          <p:nvPr>
            <p:ph type="title"/>
          </p:nvPr>
        </p:nvSpPr>
        <p:spPr>
          <a:xfrm>
            <a:off x="288163" y="801926"/>
            <a:ext cx="10441292" cy="1080938"/>
          </a:xfrm>
        </p:spPr>
        <p:txBody>
          <a:bodyPr>
            <a:normAutofit fontScale="90000"/>
          </a:bodyPr>
          <a:lstStyle/>
          <a:p>
            <a:r>
              <a:rPr lang="fr-FR" sz="3100" b="1" i="0" dirty="0">
                <a:effectLst/>
                <a:latin typeface="Arial" panose="020B0604020202020204" pitchFamily="34" charset="0"/>
                <a:cs typeface="Arial" panose="020B0604020202020204" pitchFamily="34" charset="0"/>
              </a:rPr>
              <a:t>Etude de faisabilité via les données textuelles et images</a:t>
            </a:r>
            <a:br>
              <a:rPr lang="fr-FR" sz="2000" b="1" i="0" dirty="0">
                <a:effectLst/>
                <a:latin typeface="Helvetica Neue"/>
              </a:rPr>
            </a:br>
            <a:endParaRPr lang="fr-FR" sz="2000" b="1" i="0" dirty="0">
              <a:effectLst/>
              <a:latin typeface="Helvetica Neue"/>
            </a:endParaRPr>
          </a:p>
        </p:txBody>
      </p:sp>
      <p:sp>
        <p:nvSpPr>
          <p:cNvPr id="3" name="Espace réservé du numéro de diapositive 2">
            <a:extLst>
              <a:ext uri="{FF2B5EF4-FFF2-40B4-BE49-F238E27FC236}">
                <a16:creationId xmlns:a16="http://schemas.microsoft.com/office/drawing/2014/main" id="{026F588E-96F8-5461-3519-520B08397F1E}"/>
              </a:ext>
            </a:extLst>
          </p:cNvPr>
          <p:cNvSpPr>
            <a:spLocks noGrp="1"/>
          </p:cNvSpPr>
          <p:nvPr>
            <p:ph type="sldNum" sz="quarter" idx="12"/>
          </p:nvPr>
        </p:nvSpPr>
        <p:spPr/>
        <p:txBody>
          <a:bodyPr/>
          <a:lstStyle/>
          <a:p>
            <a:fld id="{6D22F896-40B5-4ADD-8801-0D06FADFA095}" type="slidenum">
              <a:rPr lang="en-US" smtClean="0"/>
              <a:t>24</a:t>
            </a:fld>
            <a:endParaRPr lang="en-US" dirty="0"/>
          </a:p>
        </p:txBody>
      </p:sp>
      <p:sp>
        <p:nvSpPr>
          <p:cNvPr id="4" name="Cylindre 3">
            <a:extLst>
              <a:ext uri="{FF2B5EF4-FFF2-40B4-BE49-F238E27FC236}">
                <a16:creationId xmlns:a16="http://schemas.microsoft.com/office/drawing/2014/main" id="{C434BF62-7D54-723B-4E61-2413791C4ABA}"/>
              </a:ext>
            </a:extLst>
          </p:cNvPr>
          <p:cNvSpPr/>
          <p:nvPr/>
        </p:nvSpPr>
        <p:spPr>
          <a:xfrm>
            <a:off x="74996" y="2526426"/>
            <a:ext cx="835843" cy="545972"/>
          </a:xfrm>
          <a:prstGeom prst="can">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200" b="1" dirty="0">
                <a:solidFill>
                  <a:schemeClr val="bg1"/>
                </a:solidFill>
                <a:latin typeface="Arial" panose="020B0604020202020204" pitchFamily="34" charset="0"/>
                <a:cs typeface="Arial" panose="020B0604020202020204" pitchFamily="34" charset="0"/>
              </a:rPr>
              <a:t>Données</a:t>
            </a:r>
          </a:p>
        </p:txBody>
      </p:sp>
      <p:sp>
        <p:nvSpPr>
          <p:cNvPr id="5" name="Cylindre 4">
            <a:extLst>
              <a:ext uri="{FF2B5EF4-FFF2-40B4-BE49-F238E27FC236}">
                <a16:creationId xmlns:a16="http://schemas.microsoft.com/office/drawing/2014/main" id="{FE43586D-8EBF-5B5C-BAAB-4842A6A25772}"/>
              </a:ext>
            </a:extLst>
          </p:cNvPr>
          <p:cNvSpPr/>
          <p:nvPr/>
        </p:nvSpPr>
        <p:spPr>
          <a:xfrm>
            <a:off x="1264570" y="2166911"/>
            <a:ext cx="835843" cy="540469"/>
          </a:xfrm>
          <a:prstGeom prst="ca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200" b="1" dirty="0">
                <a:solidFill>
                  <a:schemeClr val="bg1"/>
                </a:solidFill>
                <a:latin typeface="Arial" panose="020B0604020202020204" pitchFamily="34" charset="0"/>
                <a:cs typeface="Arial" panose="020B0604020202020204" pitchFamily="34" charset="0"/>
              </a:rPr>
              <a:t>Texte</a:t>
            </a:r>
          </a:p>
        </p:txBody>
      </p:sp>
      <p:sp>
        <p:nvSpPr>
          <p:cNvPr id="7" name="Cube 6">
            <a:extLst>
              <a:ext uri="{FF2B5EF4-FFF2-40B4-BE49-F238E27FC236}">
                <a16:creationId xmlns:a16="http://schemas.microsoft.com/office/drawing/2014/main" id="{94022E08-455F-6235-0B94-65A5D85910C9}"/>
              </a:ext>
            </a:extLst>
          </p:cNvPr>
          <p:cNvSpPr/>
          <p:nvPr/>
        </p:nvSpPr>
        <p:spPr>
          <a:xfrm>
            <a:off x="2741668" y="2088956"/>
            <a:ext cx="1284677" cy="540470"/>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200" b="1" dirty="0">
                <a:solidFill>
                  <a:schemeClr val="bg1"/>
                </a:solidFill>
                <a:latin typeface="Arial" panose="020B0604020202020204" pitchFamily="34" charset="0"/>
                <a:cs typeface="Arial" panose="020B0604020202020204" pitchFamily="34" charset="0"/>
              </a:rPr>
              <a:t>Tf-</a:t>
            </a:r>
            <a:r>
              <a:rPr lang="fr-FR" sz="1200" b="1" dirty="0" err="1">
                <a:solidFill>
                  <a:schemeClr val="bg1"/>
                </a:solidFill>
                <a:latin typeface="Arial" panose="020B0604020202020204" pitchFamily="34" charset="0"/>
                <a:cs typeface="Arial" panose="020B0604020202020204" pitchFamily="34" charset="0"/>
              </a:rPr>
              <a:t>idf</a:t>
            </a:r>
            <a:endParaRPr lang="fr-FR" sz="1200" b="1" dirty="0">
              <a:solidFill>
                <a:schemeClr val="bg1"/>
              </a:solidFill>
              <a:latin typeface="Arial" panose="020B0604020202020204" pitchFamily="34" charset="0"/>
              <a:cs typeface="Arial" panose="020B0604020202020204" pitchFamily="34" charset="0"/>
            </a:endParaRPr>
          </a:p>
        </p:txBody>
      </p:sp>
      <p:sp>
        <p:nvSpPr>
          <p:cNvPr id="11" name="Cylindre 10">
            <a:extLst>
              <a:ext uri="{FF2B5EF4-FFF2-40B4-BE49-F238E27FC236}">
                <a16:creationId xmlns:a16="http://schemas.microsoft.com/office/drawing/2014/main" id="{72BC9B06-5C30-BC3E-510F-A1655651D031}"/>
              </a:ext>
            </a:extLst>
          </p:cNvPr>
          <p:cNvSpPr/>
          <p:nvPr/>
        </p:nvSpPr>
        <p:spPr>
          <a:xfrm>
            <a:off x="1244324" y="2892502"/>
            <a:ext cx="835843" cy="540469"/>
          </a:xfrm>
          <a:prstGeom prst="can">
            <a:avLst>
              <a:gd name="adj" fmla="val 31977"/>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200" b="1" dirty="0">
                <a:solidFill>
                  <a:schemeClr val="bg1"/>
                </a:solidFill>
                <a:latin typeface="Arial" panose="020B0604020202020204" pitchFamily="34" charset="0"/>
                <a:cs typeface="Arial" panose="020B0604020202020204" pitchFamily="34" charset="0"/>
              </a:rPr>
              <a:t>Image</a:t>
            </a:r>
          </a:p>
        </p:txBody>
      </p:sp>
      <p:sp>
        <p:nvSpPr>
          <p:cNvPr id="12" name="Cube 11">
            <a:extLst>
              <a:ext uri="{FF2B5EF4-FFF2-40B4-BE49-F238E27FC236}">
                <a16:creationId xmlns:a16="http://schemas.microsoft.com/office/drawing/2014/main" id="{EE1C3328-278D-9E1B-23E5-A166A9946068}"/>
              </a:ext>
            </a:extLst>
          </p:cNvPr>
          <p:cNvSpPr/>
          <p:nvPr/>
        </p:nvSpPr>
        <p:spPr>
          <a:xfrm>
            <a:off x="2741668" y="2834569"/>
            <a:ext cx="1284677" cy="540470"/>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200" b="1" dirty="0">
                <a:solidFill>
                  <a:schemeClr val="bg1"/>
                </a:solidFill>
                <a:latin typeface="Arial" panose="020B0604020202020204" pitchFamily="34" charset="0"/>
                <a:cs typeface="Arial" panose="020B0604020202020204" pitchFamily="34" charset="0"/>
              </a:rPr>
              <a:t>CNN-VGG16</a:t>
            </a:r>
          </a:p>
        </p:txBody>
      </p:sp>
      <p:sp>
        <p:nvSpPr>
          <p:cNvPr id="14" name="Cube 13">
            <a:extLst>
              <a:ext uri="{FF2B5EF4-FFF2-40B4-BE49-F238E27FC236}">
                <a16:creationId xmlns:a16="http://schemas.microsoft.com/office/drawing/2014/main" id="{5A131F96-FD67-8F90-0514-3C21B3C079EE}"/>
              </a:ext>
            </a:extLst>
          </p:cNvPr>
          <p:cNvSpPr/>
          <p:nvPr/>
        </p:nvSpPr>
        <p:spPr>
          <a:xfrm>
            <a:off x="4667119" y="2382653"/>
            <a:ext cx="1202235" cy="540470"/>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200" b="1" dirty="0">
                <a:solidFill>
                  <a:schemeClr val="bg1"/>
                </a:solidFill>
              </a:rPr>
              <a:t>PCA(0.99)</a:t>
            </a:r>
          </a:p>
        </p:txBody>
      </p:sp>
      <p:sp>
        <p:nvSpPr>
          <p:cNvPr id="15" name="Cube 14">
            <a:extLst>
              <a:ext uri="{FF2B5EF4-FFF2-40B4-BE49-F238E27FC236}">
                <a16:creationId xmlns:a16="http://schemas.microsoft.com/office/drawing/2014/main" id="{11116B8C-D2D1-4DC2-7F1F-0DCCF0694BBA}"/>
              </a:ext>
            </a:extLst>
          </p:cNvPr>
          <p:cNvSpPr/>
          <p:nvPr/>
        </p:nvSpPr>
        <p:spPr>
          <a:xfrm>
            <a:off x="7694408" y="2396141"/>
            <a:ext cx="952510" cy="540470"/>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200" b="1" dirty="0" err="1">
                <a:solidFill>
                  <a:schemeClr val="bg1"/>
                </a:solidFill>
                <a:latin typeface="Arial" panose="020B0604020202020204" pitchFamily="34" charset="0"/>
                <a:cs typeface="Arial" panose="020B0604020202020204" pitchFamily="34" charset="0"/>
              </a:rPr>
              <a:t>Kmeans</a:t>
            </a:r>
            <a:endParaRPr lang="fr-FR" sz="1200" b="1" dirty="0">
              <a:solidFill>
                <a:schemeClr val="bg1"/>
              </a:solidFill>
              <a:latin typeface="Arial" panose="020B0604020202020204" pitchFamily="34" charset="0"/>
              <a:cs typeface="Arial" panose="020B0604020202020204" pitchFamily="34" charset="0"/>
            </a:endParaRPr>
          </a:p>
        </p:txBody>
      </p:sp>
      <p:sp>
        <p:nvSpPr>
          <p:cNvPr id="16" name="Cube 15">
            <a:extLst>
              <a:ext uri="{FF2B5EF4-FFF2-40B4-BE49-F238E27FC236}">
                <a16:creationId xmlns:a16="http://schemas.microsoft.com/office/drawing/2014/main" id="{67BA5FE8-F81A-24AD-52EB-0FDD9C4DC51E}"/>
              </a:ext>
            </a:extLst>
          </p:cNvPr>
          <p:cNvSpPr/>
          <p:nvPr/>
        </p:nvSpPr>
        <p:spPr>
          <a:xfrm>
            <a:off x="6295387" y="2385305"/>
            <a:ext cx="1132417" cy="540470"/>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200" b="1" dirty="0">
                <a:solidFill>
                  <a:schemeClr val="bg1"/>
                </a:solidFill>
                <a:latin typeface="Arial" panose="020B0604020202020204" pitchFamily="34" charset="0"/>
                <a:cs typeface="Arial" panose="020B0604020202020204" pitchFamily="34" charset="0"/>
              </a:rPr>
              <a:t>TSNE - 2D </a:t>
            </a:r>
          </a:p>
        </p:txBody>
      </p:sp>
      <p:sp>
        <p:nvSpPr>
          <p:cNvPr id="17" name="Cube 16">
            <a:extLst>
              <a:ext uri="{FF2B5EF4-FFF2-40B4-BE49-F238E27FC236}">
                <a16:creationId xmlns:a16="http://schemas.microsoft.com/office/drawing/2014/main" id="{F025FA94-2113-FAE6-1425-571AE32FBAAF}"/>
              </a:ext>
            </a:extLst>
          </p:cNvPr>
          <p:cNvSpPr/>
          <p:nvPr/>
        </p:nvSpPr>
        <p:spPr>
          <a:xfrm>
            <a:off x="9039284" y="2381851"/>
            <a:ext cx="1576255" cy="540470"/>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r>
              <a:rPr lang="fr-FR" sz="1200" b="1" dirty="0">
                <a:solidFill>
                  <a:schemeClr val="bg1"/>
                </a:solidFill>
                <a:latin typeface="Arial" panose="020B0604020202020204" pitchFamily="34" charset="0"/>
                <a:cs typeface="Arial" panose="020B0604020202020204" pitchFamily="34" charset="0"/>
              </a:rPr>
              <a:t>Visualisation-2D</a:t>
            </a:r>
          </a:p>
        </p:txBody>
      </p:sp>
      <p:cxnSp>
        <p:nvCxnSpPr>
          <p:cNvPr id="19" name="Connecteur : en angle 18">
            <a:extLst>
              <a:ext uri="{FF2B5EF4-FFF2-40B4-BE49-F238E27FC236}">
                <a16:creationId xmlns:a16="http://schemas.microsoft.com/office/drawing/2014/main" id="{C17027F2-80AD-5419-40A9-1A5ACDDC3489}"/>
              </a:ext>
            </a:extLst>
          </p:cNvPr>
          <p:cNvCxnSpPr>
            <a:cxnSpLocks/>
            <a:stCxn id="4" idx="4"/>
          </p:cNvCxnSpPr>
          <p:nvPr/>
        </p:nvCxnSpPr>
        <p:spPr>
          <a:xfrm>
            <a:off x="910839" y="2799412"/>
            <a:ext cx="141963" cy="3633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 en angle 20">
            <a:extLst>
              <a:ext uri="{FF2B5EF4-FFF2-40B4-BE49-F238E27FC236}">
                <a16:creationId xmlns:a16="http://schemas.microsoft.com/office/drawing/2014/main" id="{71DC64E0-87A1-5235-E061-91CFC84EF729}"/>
              </a:ext>
            </a:extLst>
          </p:cNvPr>
          <p:cNvCxnSpPr>
            <a:cxnSpLocks/>
          </p:cNvCxnSpPr>
          <p:nvPr/>
        </p:nvCxnSpPr>
        <p:spPr>
          <a:xfrm>
            <a:off x="885431" y="2802163"/>
            <a:ext cx="379139" cy="365068"/>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27" name="Connecteur : en angle 26">
            <a:extLst>
              <a:ext uri="{FF2B5EF4-FFF2-40B4-BE49-F238E27FC236}">
                <a16:creationId xmlns:a16="http://schemas.microsoft.com/office/drawing/2014/main" id="{FC18203E-8FF5-D699-35F3-1F864A97DE82}"/>
              </a:ext>
            </a:extLst>
          </p:cNvPr>
          <p:cNvCxnSpPr>
            <a:cxnSpLocks/>
          </p:cNvCxnSpPr>
          <p:nvPr/>
        </p:nvCxnSpPr>
        <p:spPr>
          <a:xfrm flipV="1">
            <a:off x="895770" y="2444303"/>
            <a:ext cx="368800" cy="364918"/>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35" name="Connecteur droit avec flèche 34">
            <a:extLst>
              <a:ext uri="{FF2B5EF4-FFF2-40B4-BE49-F238E27FC236}">
                <a16:creationId xmlns:a16="http://schemas.microsoft.com/office/drawing/2014/main" id="{3D7F9047-0905-D818-11AD-A13F4E23AEC0}"/>
              </a:ext>
            </a:extLst>
          </p:cNvPr>
          <p:cNvCxnSpPr>
            <a:cxnSpLocks/>
            <a:stCxn id="11" idx="4"/>
            <a:endCxn id="12" idx="2"/>
          </p:cNvCxnSpPr>
          <p:nvPr/>
        </p:nvCxnSpPr>
        <p:spPr>
          <a:xfrm>
            <a:off x="2080167" y="3162737"/>
            <a:ext cx="661501" cy="96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Connecteur droit avec flèche 36">
            <a:extLst>
              <a:ext uri="{FF2B5EF4-FFF2-40B4-BE49-F238E27FC236}">
                <a16:creationId xmlns:a16="http://schemas.microsoft.com/office/drawing/2014/main" id="{28B41F7B-F4BD-DEEF-9A45-F79EBAF1A9B3}"/>
              </a:ext>
            </a:extLst>
          </p:cNvPr>
          <p:cNvCxnSpPr>
            <a:cxnSpLocks/>
            <a:stCxn id="5" idx="4"/>
            <a:endCxn id="7" idx="2"/>
          </p:cNvCxnSpPr>
          <p:nvPr/>
        </p:nvCxnSpPr>
        <p:spPr>
          <a:xfrm flipV="1">
            <a:off x="2100413" y="2426750"/>
            <a:ext cx="641255" cy="1039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3" name="Cube 52">
            <a:extLst>
              <a:ext uri="{FF2B5EF4-FFF2-40B4-BE49-F238E27FC236}">
                <a16:creationId xmlns:a16="http://schemas.microsoft.com/office/drawing/2014/main" id="{7E6E479B-1576-6CD6-ADC2-9CFEBE87ECEE}"/>
              </a:ext>
            </a:extLst>
          </p:cNvPr>
          <p:cNvSpPr/>
          <p:nvPr/>
        </p:nvSpPr>
        <p:spPr>
          <a:xfrm>
            <a:off x="10947676" y="2370928"/>
            <a:ext cx="1116761" cy="540470"/>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r>
              <a:rPr lang="fr-FR" sz="1200" b="1" dirty="0">
                <a:solidFill>
                  <a:schemeClr val="bg1"/>
                </a:solidFill>
                <a:latin typeface="Arial" panose="020B0604020202020204" pitchFamily="34" charset="0"/>
                <a:cs typeface="Arial" panose="020B0604020202020204" pitchFamily="34" charset="0"/>
              </a:rPr>
              <a:t>ARI Score = 0.4744</a:t>
            </a:r>
          </a:p>
        </p:txBody>
      </p:sp>
      <p:sp>
        <p:nvSpPr>
          <p:cNvPr id="73" name="ZoneTexte 72">
            <a:extLst>
              <a:ext uri="{FF2B5EF4-FFF2-40B4-BE49-F238E27FC236}">
                <a16:creationId xmlns:a16="http://schemas.microsoft.com/office/drawing/2014/main" id="{8327287A-062C-286E-C5E0-680E411AC4D5}"/>
              </a:ext>
            </a:extLst>
          </p:cNvPr>
          <p:cNvSpPr txBox="1"/>
          <p:nvPr/>
        </p:nvSpPr>
        <p:spPr>
          <a:xfrm>
            <a:off x="1522634" y="1948994"/>
            <a:ext cx="1576255" cy="276999"/>
          </a:xfrm>
          <a:prstGeom prst="rect">
            <a:avLst/>
          </a:prstGeom>
          <a:noFill/>
        </p:spPr>
        <p:txBody>
          <a:bodyPr wrap="square">
            <a:spAutoFit/>
          </a:bodyPr>
          <a:lstStyle/>
          <a:p>
            <a:pPr algn="ctr"/>
            <a:r>
              <a:rPr lang="fr-FR" sz="1200" b="1" dirty="0">
                <a:solidFill>
                  <a:schemeClr val="bg1"/>
                </a:solidFill>
                <a:latin typeface="Arial" panose="020B0604020202020204" pitchFamily="34" charset="0"/>
                <a:cs typeface="Arial" panose="020B0604020202020204" pitchFamily="34" charset="0"/>
              </a:rPr>
              <a:t>(1050,3667)</a:t>
            </a:r>
          </a:p>
        </p:txBody>
      </p:sp>
      <p:cxnSp>
        <p:nvCxnSpPr>
          <p:cNvPr id="85" name="Connecteur droit avec flèche 84">
            <a:extLst>
              <a:ext uri="{FF2B5EF4-FFF2-40B4-BE49-F238E27FC236}">
                <a16:creationId xmlns:a16="http://schemas.microsoft.com/office/drawing/2014/main" id="{70499085-3445-DC62-1C5B-F1AEB4CD4487}"/>
              </a:ext>
            </a:extLst>
          </p:cNvPr>
          <p:cNvCxnSpPr>
            <a:cxnSpLocks/>
          </p:cNvCxnSpPr>
          <p:nvPr/>
        </p:nvCxnSpPr>
        <p:spPr>
          <a:xfrm>
            <a:off x="4241086" y="2724135"/>
            <a:ext cx="42603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7" name="Connecteur droit avec flèche 86">
            <a:extLst>
              <a:ext uri="{FF2B5EF4-FFF2-40B4-BE49-F238E27FC236}">
                <a16:creationId xmlns:a16="http://schemas.microsoft.com/office/drawing/2014/main" id="{4E185A66-9EBB-E555-530B-75579043FBE1}"/>
              </a:ext>
            </a:extLst>
          </p:cNvPr>
          <p:cNvCxnSpPr>
            <a:cxnSpLocks/>
          </p:cNvCxnSpPr>
          <p:nvPr/>
        </p:nvCxnSpPr>
        <p:spPr>
          <a:xfrm>
            <a:off x="5869354" y="2652888"/>
            <a:ext cx="42603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0" name="Connecteur droit avec flèche 89">
            <a:extLst>
              <a:ext uri="{FF2B5EF4-FFF2-40B4-BE49-F238E27FC236}">
                <a16:creationId xmlns:a16="http://schemas.microsoft.com/office/drawing/2014/main" id="{FC9DF0B1-9035-6A93-56DA-E55C210D71FA}"/>
              </a:ext>
            </a:extLst>
          </p:cNvPr>
          <p:cNvCxnSpPr>
            <a:cxnSpLocks/>
          </p:cNvCxnSpPr>
          <p:nvPr/>
        </p:nvCxnSpPr>
        <p:spPr>
          <a:xfrm>
            <a:off x="7427804" y="2626762"/>
            <a:ext cx="30894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2" name="Connecteur droit avec flèche 91">
            <a:extLst>
              <a:ext uri="{FF2B5EF4-FFF2-40B4-BE49-F238E27FC236}">
                <a16:creationId xmlns:a16="http://schemas.microsoft.com/office/drawing/2014/main" id="{2471F499-0C4A-B911-A307-8B77F8FB7A8C}"/>
              </a:ext>
            </a:extLst>
          </p:cNvPr>
          <p:cNvCxnSpPr>
            <a:cxnSpLocks/>
          </p:cNvCxnSpPr>
          <p:nvPr/>
        </p:nvCxnSpPr>
        <p:spPr>
          <a:xfrm>
            <a:off x="8646918" y="2626762"/>
            <a:ext cx="42603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5" name="Connecteur droit avec flèche 104">
            <a:extLst>
              <a:ext uri="{FF2B5EF4-FFF2-40B4-BE49-F238E27FC236}">
                <a16:creationId xmlns:a16="http://schemas.microsoft.com/office/drawing/2014/main" id="{EC7B316A-CA49-F19B-1444-7DCFECC56F1F}"/>
              </a:ext>
            </a:extLst>
          </p:cNvPr>
          <p:cNvCxnSpPr>
            <a:cxnSpLocks/>
          </p:cNvCxnSpPr>
          <p:nvPr/>
        </p:nvCxnSpPr>
        <p:spPr>
          <a:xfrm>
            <a:off x="10615539" y="2617378"/>
            <a:ext cx="3587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2" name="ZoneTexte 111">
            <a:extLst>
              <a:ext uri="{FF2B5EF4-FFF2-40B4-BE49-F238E27FC236}">
                <a16:creationId xmlns:a16="http://schemas.microsoft.com/office/drawing/2014/main" id="{C091C8A3-4734-DEF0-A500-4B3D056973C0}"/>
              </a:ext>
            </a:extLst>
          </p:cNvPr>
          <p:cNvSpPr txBox="1"/>
          <p:nvPr/>
        </p:nvSpPr>
        <p:spPr>
          <a:xfrm>
            <a:off x="1514795" y="3428870"/>
            <a:ext cx="1513788" cy="276999"/>
          </a:xfrm>
          <a:prstGeom prst="rect">
            <a:avLst/>
          </a:prstGeom>
          <a:noFill/>
        </p:spPr>
        <p:txBody>
          <a:bodyPr wrap="square">
            <a:spAutoFit/>
          </a:bodyPr>
          <a:lstStyle/>
          <a:p>
            <a:pPr algn="ctr"/>
            <a:r>
              <a:rPr lang="fr-FR" sz="1200" b="1" dirty="0">
                <a:solidFill>
                  <a:schemeClr val="bg1"/>
                </a:solidFill>
                <a:latin typeface="Arial" panose="020B0604020202020204" pitchFamily="34" charset="0"/>
                <a:cs typeface="Arial" panose="020B0604020202020204" pitchFamily="34" charset="0"/>
              </a:rPr>
              <a:t>(1050,4096)</a:t>
            </a:r>
          </a:p>
        </p:txBody>
      </p:sp>
      <p:sp>
        <p:nvSpPr>
          <p:cNvPr id="114" name="ZoneTexte 113">
            <a:extLst>
              <a:ext uri="{FF2B5EF4-FFF2-40B4-BE49-F238E27FC236}">
                <a16:creationId xmlns:a16="http://schemas.microsoft.com/office/drawing/2014/main" id="{2C383F92-8ED9-9F9C-A261-B162875F19A7}"/>
              </a:ext>
            </a:extLst>
          </p:cNvPr>
          <p:cNvSpPr txBox="1"/>
          <p:nvPr/>
        </p:nvSpPr>
        <p:spPr>
          <a:xfrm>
            <a:off x="1808882" y="3114239"/>
            <a:ext cx="5716474" cy="276999"/>
          </a:xfrm>
          <a:prstGeom prst="rect">
            <a:avLst/>
          </a:prstGeom>
          <a:noFill/>
        </p:spPr>
        <p:txBody>
          <a:bodyPr wrap="square">
            <a:spAutoFit/>
          </a:bodyPr>
          <a:lstStyle/>
          <a:p>
            <a:pPr algn="ctr"/>
            <a:r>
              <a:rPr lang="fr-FR" sz="1200" b="1" dirty="0">
                <a:solidFill>
                  <a:schemeClr val="bg1"/>
                </a:solidFill>
                <a:latin typeface="Arial" panose="020B0604020202020204" pitchFamily="34" charset="0"/>
                <a:cs typeface="Arial" panose="020B0604020202020204" pitchFamily="34" charset="0"/>
              </a:rPr>
              <a:t>(1050,7763)</a:t>
            </a:r>
          </a:p>
        </p:txBody>
      </p:sp>
      <p:sp>
        <p:nvSpPr>
          <p:cNvPr id="116" name="ZoneTexte 115">
            <a:extLst>
              <a:ext uri="{FF2B5EF4-FFF2-40B4-BE49-F238E27FC236}">
                <a16:creationId xmlns:a16="http://schemas.microsoft.com/office/drawing/2014/main" id="{A95BA664-2B2A-1612-0955-563BCCE04B9C}"/>
              </a:ext>
            </a:extLst>
          </p:cNvPr>
          <p:cNvSpPr txBox="1"/>
          <p:nvPr/>
        </p:nvSpPr>
        <p:spPr>
          <a:xfrm>
            <a:off x="3038884" y="2116628"/>
            <a:ext cx="6094428" cy="276999"/>
          </a:xfrm>
          <a:prstGeom prst="rect">
            <a:avLst/>
          </a:prstGeom>
          <a:noFill/>
        </p:spPr>
        <p:txBody>
          <a:bodyPr wrap="square">
            <a:spAutoFit/>
          </a:bodyPr>
          <a:lstStyle/>
          <a:p>
            <a:pPr algn="ctr"/>
            <a:r>
              <a:rPr lang="fr-FR" sz="1200" b="1" dirty="0">
                <a:solidFill>
                  <a:schemeClr val="bg1"/>
                </a:solidFill>
                <a:latin typeface="Arial" panose="020B0604020202020204" pitchFamily="34" charset="0"/>
                <a:cs typeface="Arial" panose="020B0604020202020204" pitchFamily="34" charset="0"/>
              </a:rPr>
              <a:t>(1050,803)</a:t>
            </a:r>
          </a:p>
        </p:txBody>
      </p:sp>
      <p:sp>
        <p:nvSpPr>
          <p:cNvPr id="118" name="ZoneTexte 117">
            <a:extLst>
              <a:ext uri="{FF2B5EF4-FFF2-40B4-BE49-F238E27FC236}">
                <a16:creationId xmlns:a16="http://schemas.microsoft.com/office/drawing/2014/main" id="{40CD2CAE-264B-3A69-8CB5-98D471AB679E}"/>
              </a:ext>
            </a:extLst>
          </p:cNvPr>
          <p:cNvSpPr txBox="1"/>
          <p:nvPr/>
        </p:nvSpPr>
        <p:spPr>
          <a:xfrm>
            <a:off x="4755959" y="5787793"/>
            <a:ext cx="8207949" cy="553998"/>
          </a:xfrm>
          <a:prstGeom prst="rect">
            <a:avLst/>
          </a:prstGeom>
          <a:noFill/>
        </p:spPr>
        <p:txBody>
          <a:bodyPr wrap="square">
            <a:spAutoFit/>
          </a:bodyPr>
          <a:lstStyle/>
          <a:p>
            <a:pPr marL="285750" indent="-285750">
              <a:buFont typeface="Wingdings" panose="05000000000000000000" pitchFamily="2" charset="2"/>
              <a:buChar char="q"/>
            </a:pPr>
            <a:r>
              <a:rPr lang="fr-FR" sz="1500" dirty="0">
                <a:solidFill>
                  <a:schemeClr val="bg1"/>
                </a:solidFill>
                <a:latin typeface="Arial" panose="020B0604020202020204" pitchFamily="34" charset="0"/>
                <a:cs typeface="Arial" panose="020B0604020202020204" pitchFamily="34" charset="0"/>
              </a:rPr>
              <a:t>L'utilisation des données texte (</a:t>
            </a:r>
            <a:r>
              <a:rPr lang="fr-FR" sz="1500" dirty="0" err="1">
                <a:solidFill>
                  <a:schemeClr val="bg1"/>
                </a:solidFill>
                <a:latin typeface="Arial" panose="020B0604020202020204" pitchFamily="34" charset="0"/>
                <a:cs typeface="Arial" panose="020B0604020202020204" pitchFamily="34" charset="0"/>
              </a:rPr>
              <a:t>features</a:t>
            </a:r>
            <a:r>
              <a:rPr lang="fr-FR" sz="1500" dirty="0">
                <a:solidFill>
                  <a:schemeClr val="bg1"/>
                </a:solidFill>
                <a:latin typeface="Arial" panose="020B0604020202020204" pitchFamily="34" charset="0"/>
                <a:cs typeface="Arial" panose="020B0604020202020204" pitchFamily="34" charset="0"/>
              </a:rPr>
              <a:t> Tf-</a:t>
            </a:r>
            <a:r>
              <a:rPr lang="fr-FR" sz="1500" dirty="0" err="1">
                <a:solidFill>
                  <a:schemeClr val="bg1"/>
                </a:solidFill>
                <a:latin typeface="Arial" panose="020B0604020202020204" pitchFamily="34" charset="0"/>
                <a:cs typeface="Arial" panose="020B0604020202020204" pitchFamily="34" charset="0"/>
              </a:rPr>
              <a:t>idf</a:t>
            </a:r>
            <a:r>
              <a:rPr lang="fr-FR" sz="1500" dirty="0">
                <a:solidFill>
                  <a:schemeClr val="bg1"/>
                </a:solidFill>
                <a:latin typeface="Arial" panose="020B0604020202020204" pitchFamily="34" charset="0"/>
                <a:cs typeface="Arial" panose="020B0604020202020204" pitchFamily="34" charset="0"/>
              </a:rPr>
              <a:t>) permet une meilleur catégorisation</a:t>
            </a:r>
          </a:p>
          <a:p>
            <a:r>
              <a:rPr lang="fr-FR" sz="1500" dirty="0">
                <a:solidFill>
                  <a:schemeClr val="bg1"/>
                </a:solidFill>
                <a:latin typeface="Arial" panose="020B0604020202020204" pitchFamily="34" charset="0"/>
                <a:cs typeface="Arial" panose="020B0604020202020204" pitchFamily="34" charset="0"/>
              </a:rPr>
              <a:t>     des produits par rapport aux données image.</a:t>
            </a:r>
          </a:p>
        </p:txBody>
      </p:sp>
      <p:sp>
        <p:nvSpPr>
          <p:cNvPr id="120" name="ZoneTexte 119">
            <a:extLst>
              <a:ext uri="{FF2B5EF4-FFF2-40B4-BE49-F238E27FC236}">
                <a16:creationId xmlns:a16="http://schemas.microsoft.com/office/drawing/2014/main" id="{1BC54EC6-2483-51D7-3152-90013ABF1EFA}"/>
              </a:ext>
            </a:extLst>
          </p:cNvPr>
          <p:cNvSpPr txBox="1"/>
          <p:nvPr/>
        </p:nvSpPr>
        <p:spPr>
          <a:xfrm>
            <a:off x="4755959" y="6304002"/>
            <a:ext cx="8023407" cy="553998"/>
          </a:xfrm>
          <a:prstGeom prst="rect">
            <a:avLst/>
          </a:prstGeom>
          <a:noFill/>
        </p:spPr>
        <p:txBody>
          <a:bodyPr wrap="square">
            <a:spAutoFit/>
          </a:bodyPr>
          <a:lstStyle/>
          <a:p>
            <a:pPr marL="285750" indent="-285750">
              <a:buFont typeface="Wingdings" panose="05000000000000000000" pitchFamily="2" charset="2"/>
              <a:buChar char="q"/>
            </a:pPr>
            <a:r>
              <a:rPr lang="fr-FR" sz="1500" dirty="0">
                <a:solidFill>
                  <a:schemeClr val="bg1"/>
                </a:solidFill>
                <a:latin typeface="Arial" panose="020B0604020202020204" pitchFamily="34" charset="0"/>
                <a:cs typeface="Arial" panose="020B0604020202020204" pitchFamily="34" charset="0"/>
              </a:rPr>
              <a:t>La classification avec les données images est améliorée en utilisant un algorithme</a:t>
            </a:r>
          </a:p>
          <a:p>
            <a:r>
              <a:rPr lang="fr-FR" sz="1500" dirty="0">
                <a:solidFill>
                  <a:schemeClr val="bg1"/>
                </a:solidFill>
                <a:latin typeface="Arial" panose="020B0604020202020204" pitchFamily="34" charset="0"/>
                <a:cs typeface="Arial" panose="020B0604020202020204" pitchFamily="34" charset="0"/>
              </a:rPr>
              <a:t>     de type CNN (Transfer Learning).</a:t>
            </a:r>
          </a:p>
        </p:txBody>
      </p:sp>
      <p:pic>
        <p:nvPicPr>
          <p:cNvPr id="1030" name="Picture 6">
            <a:extLst>
              <a:ext uri="{FF2B5EF4-FFF2-40B4-BE49-F238E27FC236}">
                <a16:creationId xmlns:a16="http://schemas.microsoft.com/office/drawing/2014/main" id="{55114ABA-ED40-6221-CD99-D68D95B61D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5094" y="3056394"/>
            <a:ext cx="6815919" cy="266113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162B17D-B21C-AB9A-C0D9-65C184B214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67" y="3743501"/>
            <a:ext cx="4701692" cy="3074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98147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BA6162-3FFD-0ABF-E47E-71197C16D146}"/>
              </a:ext>
            </a:extLst>
          </p:cNvPr>
          <p:cNvSpPr>
            <a:spLocks noGrp="1"/>
          </p:cNvSpPr>
          <p:nvPr>
            <p:ph type="title"/>
          </p:nvPr>
        </p:nvSpPr>
        <p:spPr>
          <a:xfrm>
            <a:off x="1" y="753228"/>
            <a:ext cx="10613984" cy="1080938"/>
          </a:xfrm>
        </p:spPr>
        <p:txBody>
          <a:bodyPr>
            <a:normAutofit/>
          </a:bodyPr>
          <a:lstStyle/>
          <a:p>
            <a:r>
              <a:rPr lang="fr-FR" dirty="0"/>
              <a:t>Classification supervisée via les données visuelles</a:t>
            </a:r>
          </a:p>
        </p:txBody>
      </p:sp>
      <p:sp>
        <p:nvSpPr>
          <p:cNvPr id="3" name="Espace réservé du numéro de diapositive 2">
            <a:extLst>
              <a:ext uri="{FF2B5EF4-FFF2-40B4-BE49-F238E27FC236}">
                <a16:creationId xmlns:a16="http://schemas.microsoft.com/office/drawing/2014/main" id="{7653480E-6E08-220B-05A1-A7B9C8FF3034}"/>
              </a:ext>
            </a:extLst>
          </p:cNvPr>
          <p:cNvSpPr>
            <a:spLocks noGrp="1"/>
          </p:cNvSpPr>
          <p:nvPr>
            <p:ph type="sldNum" sz="quarter" idx="12"/>
          </p:nvPr>
        </p:nvSpPr>
        <p:spPr/>
        <p:txBody>
          <a:bodyPr/>
          <a:lstStyle/>
          <a:p>
            <a:fld id="{6D22F896-40B5-4ADD-8801-0D06FADFA095}" type="slidenum">
              <a:rPr lang="en-US" smtClean="0"/>
              <a:t>25</a:t>
            </a:fld>
            <a:endParaRPr lang="en-US" dirty="0"/>
          </a:p>
        </p:txBody>
      </p:sp>
      <p:sp>
        <p:nvSpPr>
          <p:cNvPr id="9" name="ZoneTexte 8">
            <a:extLst>
              <a:ext uri="{FF2B5EF4-FFF2-40B4-BE49-F238E27FC236}">
                <a16:creationId xmlns:a16="http://schemas.microsoft.com/office/drawing/2014/main" id="{599AABF8-ED13-D3DE-D291-59500E277130}"/>
              </a:ext>
            </a:extLst>
          </p:cNvPr>
          <p:cNvSpPr txBox="1"/>
          <p:nvPr/>
        </p:nvSpPr>
        <p:spPr>
          <a:xfrm>
            <a:off x="0" y="2005964"/>
            <a:ext cx="10321447" cy="1477328"/>
          </a:xfrm>
          <a:prstGeom prst="rect">
            <a:avLst/>
          </a:prstGeom>
          <a:noFill/>
        </p:spPr>
        <p:txBody>
          <a:bodyPr wrap="square">
            <a:spAutoFit/>
          </a:bodyPr>
          <a:lstStyle/>
          <a:p>
            <a:pPr marL="285750" indent="-285750" algn="l">
              <a:buFont typeface="Wingdings" panose="05000000000000000000" pitchFamily="2" charset="2"/>
              <a:buChar char="q"/>
            </a:pPr>
            <a:r>
              <a:rPr lang="fr-FR" b="1" i="0" dirty="0">
                <a:solidFill>
                  <a:srgbClr val="000000"/>
                </a:solidFill>
                <a:effectLst/>
                <a:latin typeface="Arial" panose="020B0604020202020204" pitchFamily="34" charset="0"/>
                <a:cs typeface="Arial" panose="020B0604020202020204" pitchFamily="34" charset="0"/>
              </a:rPr>
              <a:t>Séparation du jeu de données en jeu d’entraînement, jeu de validation et jeu de test :</a:t>
            </a:r>
          </a:p>
          <a:p>
            <a:pPr marL="742950" lvl="1" indent="-285750">
              <a:buFont typeface="Wingdings" panose="05000000000000000000" pitchFamily="2" charset="2"/>
              <a:buChar char="q"/>
            </a:pPr>
            <a:r>
              <a:rPr lang="fr-FR" dirty="0">
                <a:solidFill>
                  <a:schemeClr val="bg1"/>
                </a:solidFill>
                <a:latin typeface="Arial" panose="020B0604020202020204" pitchFamily="34" charset="0"/>
                <a:cs typeface="Arial" panose="020B0604020202020204" pitchFamily="34" charset="0"/>
              </a:rPr>
              <a:t>Train (70%): Permet d'entraîner le modèle</a:t>
            </a:r>
          </a:p>
          <a:p>
            <a:pPr marL="742950" lvl="1" indent="-285750">
              <a:buFont typeface="Wingdings" panose="05000000000000000000" pitchFamily="2" charset="2"/>
              <a:buChar char="q"/>
            </a:pPr>
            <a:r>
              <a:rPr lang="fr-FR" dirty="0">
                <a:solidFill>
                  <a:schemeClr val="bg1"/>
                </a:solidFill>
                <a:latin typeface="Arial" panose="020B0604020202020204" pitchFamily="34" charset="0"/>
                <a:cs typeface="Arial" panose="020B0604020202020204" pitchFamily="34" charset="0"/>
              </a:rPr>
              <a:t>Validation (15%): Permet de trouver les bonnes valeurs des hyperparamètres</a:t>
            </a:r>
          </a:p>
          <a:p>
            <a:pPr marL="742950" lvl="1" indent="-285750">
              <a:buFont typeface="Wingdings" panose="05000000000000000000" pitchFamily="2" charset="2"/>
              <a:buChar char="q"/>
            </a:pPr>
            <a:r>
              <a:rPr lang="fr-FR" dirty="0">
                <a:solidFill>
                  <a:schemeClr val="bg1"/>
                </a:solidFill>
                <a:latin typeface="Arial" panose="020B0604020202020204" pitchFamily="34" charset="0"/>
                <a:cs typeface="Arial" panose="020B0604020202020204" pitchFamily="34" charset="0"/>
              </a:rPr>
              <a:t>Test (15%): Vérifie que le modèle est robuste avec de nouvelles données</a:t>
            </a:r>
          </a:p>
          <a:p>
            <a:pPr marL="285750" indent="-285750" algn="l">
              <a:buFont typeface="Wingdings" panose="05000000000000000000" pitchFamily="2" charset="2"/>
              <a:buChar char="q"/>
            </a:pPr>
            <a:endParaRPr lang="fr-FR" b="1" i="0" dirty="0">
              <a:solidFill>
                <a:srgbClr val="000000"/>
              </a:solidFill>
              <a:effectLst/>
              <a:latin typeface="Arial" panose="020B0604020202020204" pitchFamily="34" charset="0"/>
              <a:cs typeface="Arial" panose="020B0604020202020204" pitchFamily="34" charset="0"/>
            </a:endParaRPr>
          </a:p>
        </p:txBody>
      </p:sp>
      <p:sp>
        <p:nvSpPr>
          <p:cNvPr id="13" name="ZoneTexte 12">
            <a:extLst>
              <a:ext uri="{FF2B5EF4-FFF2-40B4-BE49-F238E27FC236}">
                <a16:creationId xmlns:a16="http://schemas.microsoft.com/office/drawing/2014/main" id="{48D96656-3D52-FFD5-DE7A-4336D91A9ABC}"/>
              </a:ext>
            </a:extLst>
          </p:cNvPr>
          <p:cNvSpPr txBox="1"/>
          <p:nvPr/>
        </p:nvSpPr>
        <p:spPr>
          <a:xfrm>
            <a:off x="-85619" y="3306398"/>
            <a:ext cx="9016678" cy="1477328"/>
          </a:xfrm>
          <a:prstGeom prst="rect">
            <a:avLst/>
          </a:prstGeom>
          <a:noFill/>
        </p:spPr>
        <p:txBody>
          <a:bodyPr wrap="square">
            <a:spAutoFit/>
          </a:bodyPr>
          <a:lstStyle/>
          <a:p>
            <a:pPr marL="285750" indent="-285750">
              <a:buFont typeface="Wingdings" panose="05000000000000000000" pitchFamily="2" charset="2"/>
              <a:buChar char="q"/>
            </a:pPr>
            <a:r>
              <a:rPr lang="fr-FR" b="1" dirty="0">
                <a:solidFill>
                  <a:schemeClr val="bg1"/>
                </a:solidFill>
                <a:latin typeface="Arial" panose="020B0604020202020204" pitchFamily="34" charset="0"/>
                <a:cs typeface="Arial" panose="020B0604020202020204" pitchFamily="34" charset="0"/>
              </a:rPr>
              <a:t>3 modèles testés</a:t>
            </a:r>
            <a:r>
              <a:rPr lang="fr-FR" dirty="0">
                <a:solidFill>
                  <a:schemeClr val="bg1"/>
                </a:solidFill>
                <a:latin typeface="Arial" panose="020B0604020202020204" pitchFamily="34" charset="0"/>
                <a:cs typeface="Arial" panose="020B0604020202020204" pitchFamily="34" charset="0"/>
              </a:rPr>
              <a:t>:</a:t>
            </a:r>
          </a:p>
          <a:p>
            <a:pPr marL="742950" lvl="1" indent="-285750">
              <a:buFont typeface="Wingdings" panose="05000000000000000000" pitchFamily="2" charset="2"/>
              <a:buChar char="q"/>
            </a:pPr>
            <a:r>
              <a:rPr lang="fr-FR" dirty="0">
                <a:solidFill>
                  <a:schemeClr val="bg1"/>
                </a:solidFill>
                <a:latin typeface="Arial" panose="020B0604020202020204" pitchFamily="34" charset="0"/>
                <a:cs typeface="Arial" panose="020B0604020202020204" pitchFamily="34" charset="0"/>
              </a:rPr>
              <a:t>Modèle simple (Perceptron multicouche entièrement connecté)</a:t>
            </a:r>
          </a:p>
          <a:p>
            <a:pPr marL="742950" lvl="1" indent="-285750">
              <a:buFont typeface="Wingdings" panose="05000000000000000000" pitchFamily="2" charset="2"/>
              <a:buChar char="q"/>
            </a:pPr>
            <a:r>
              <a:rPr lang="fr-FR" dirty="0">
                <a:solidFill>
                  <a:schemeClr val="bg1"/>
                </a:solidFill>
                <a:latin typeface="Arial" panose="020B0604020202020204" pitchFamily="34" charset="0"/>
                <a:cs typeface="Arial" panose="020B0604020202020204" pitchFamily="34" charset="0"/>
              </a:rPr>
              <a:t>Modèle de complexité médium (CNN = Réseau neuronal convolutif)</a:t>
            </a:r>
          </a:p>
          <a:p>
            <a:pPr marL="742950" lvl="1" indent="-285750">
              <a:buFont typeface="Wingdings" panose="05000000000000000000" pitchFamily="2" charset="2"/>
              <a:buChar char="q"/>
            </a:pPr>
            <a:r>
              <a:rPr lang="fr-FR" i="0" dirty="0">
                <a:solidFill>
                  <a:srgbClr val="000000"/>
                </a:solidFill>
                <a:effectLst/>
                <a:latin typeface="Arial" panose="020B0604020202020204" pitchFamily="34" charset="0"/>
                <a:cs typeface="Arial" panose="020B0604020202020204" pitchFamily="34" charset="0"/>
              </a:rPr>
              <a:t>Modèle de forte complexité (</a:t>
            </a:r>
            <a:r>
              <a:rPr lang="fr-FR" i="1" noProof="1">
                <a:solidFill>
                  <a:schemeClr val="bg1"/>
                </a:solidFill>
                <a:latin typeface="Arial" panose="020B0604020202020204" pitchFamily="34" charset="0"/>
                <a:cs typeface="Arial" panose="020B0604020202020204" pitchFamily="34" charset="0"/>
              </a:rPr>
              <a:t>VGG16 + Transfer learning</a:t>
            </a:r>
            <a:r>
              <a:rPr lang="fr-FR" i="1" noProof="1">
                <a:solidFill>
                  <a:schemeClr val="bg1"/>
                </a:solidFill>
                <a:latin typeface="Arial" panose="020B0604020202020204" pitchFamily="34" charset="0"/>
                <a:cs typeface="Arial" panose="020B0604020202020204" pitchFamily="34" charset="0"/>
                <a:sym typeface="Catamaran"/>
              </a:rPr>
              <a:t> )</a:t>
            </a:r>
          </a:p>
          <a:p>
            <a:pPr marL="742950" lvl="1" indent="-285750">
              <a:buFont typeface="Wingdings" panose="05000000000000000000" pitchFamily="2" charset="2"/>
              <a:buChar char="q"/>
            </a:pPr>
            <a:endParaRPr lang="fr-FR" dirty="0">
              <a:solidFill>
                <a:schemeClr val="bg1"/>
              </a:solidFill>
              <a:latin typeface="Arial" panose="020B0604020202020204" pitchFamily="34" charset="0"/>
              <a:cs typeface="Arial" panose="020B0604020202020204" pitchFamily="34" charset="0"/>
            </a:endParaRPr>
          </a:p>
        </p:txBody>
      </p:sp>
      <p:sp>
        <p:nvSpPr>
          <p:cNvPr id="4" name="ZoneTexte 3">
            <a:extLst>
              <a:ext uri="{FF2B5EF4-FFF2-40B4-BE49-F238E27FC236}">
                <a16:creationId xmlns:a16="http://schemas.microsoft.com/office/drawing/2014/main" id="{C21090C1-1148-1FD1-4762-260A827AF99F}"/>
              </a:ext>
            </a:extLst>
          </p:cNvPr>
          <p:cNvSpPr txBox="1"/>
          <p:nvPr/>
        </p:nvSpPr>
        <p:spPr>
          <a:xfrm>
            <a:off x="-85619" y="4613092"/>
            <a:ext cx="6094070" cy="369332"/>
          </a:xfrm>
          <a:prstGeom prst="rect">
            <a:avLst/>
          </a:prstGeom>
          <a:noFill/>
        </p:spPr>
        <p:txBody>
          <a:bodyPr wrap="square">
            <a:spAutoFit/>
          </a:bodyPr>
          <a:lstStyle/>
          <a:p>
            <a:pPr marL="285750" indent="-285750">
              <a:buFont typeface="Wingdings" panose="05000000000000000000" pitchFamily="2" charset="2"/>
              <a:buChar char="q"/>
            </a:pPr>
            <a:r>
              <a:rPr lang="fr-FR" b="1" dirty="0">
                <a:solidFill>
                  <a:schemeClr val="bg1"/>
                </a:solidFill>
                <a:latin typeface="Arial" panose="020B0604020202020204" pitchFamily="34" charset="0"/>
                <a:cs typeface="Arial" panose="020B0604020202020204" pitchFamily="34" charset="0"/>
              </a:rPr>
              <a:t>Comparaison des résultats :</a:t>
            </a:r>
          </a:p>
        </p:txBody>
      </p:sp>
      <p:sp>
        <p:nvSpPr>
          <p:cNvPr id="6" name="ZoneTexte 5">
            <a:extLst>
              <a:ext uri="{FF2B5EF4-FFF2-40B4-BE49-F238E27FC236}">
                <a16:creationId xmlns:a16="http://schemas.microsoft.com/office/drawing/2014/main" id="{576A1C62-E4C7-4156-6BEA-4467BE68846C}"/>
              </a:ext>
            </a:extLst>
          </p:cNvPr>
          <p:cNvSpPr txBox="1"/>
          <p:nvPr/>
        </p:nvSpPr>
        <p:spPr>
          <a:xfrm>
            <a:off x="6322119" y="5498026"/>
            <a:ext cx="4984411" cy="830997"/>
          </a:xfrm>
          <a:prstGeom prst="rect">
            <a:avLst/>
          </a:prstGeom>
          <a:noFill/>
        </p:spPr>
        <p:txBody>
          <a:bodyPr wrap="square">
            <a:spAutoFit/>
          </a:bodyPr>
          <a:lstStyle/>
          <a:p>
            <a:pPr marL="742950" lvl="1" indent="-285750">
              <a:buFont typeface="Wingdings" panose="05000000000000000000" pitchFamily="2" charset="2"/>
              <a:buChar char="Ø"/>
            </a:pPr>
            <a:r>
              <a:rPr lang="fr-FR" sz="1500" dirty="0">
                <a:solidFill>
                  <a:schemeClr val="bg1"/>
                </a:solidFill>
                <a:latin typeface="Arial" panose="020B0604020202020204" pitchFamily="34" charset="0"/>
                <a:cs typeface="Arial" panose="020B0604020202020204" pitchFamily="34" charset="0"/>
              </a:rPr>
              <a:t>Le modèle réentraîné VGG16 est largement</a:t>
            </a:r>
          </a:p>
          <a:p>
            <a:r>
              <a:rPr lang="fr-FR" sz="1500" dirty="0">
                <a:solidFill>
                  <a:schemeClr val="bg1"/>
                </a:solidFill>
                <a:latin typeface="Arial" panose="020B0604020202020204" pitchFamily="34" charset="0"/>
                <a:cs typeface="Arial" panose="020B0604020202020204" pitchFamily="34" charset="0"/>
              </a:rPr>
              <a:t>               meilleur que des modèles créés à la main</a:t>
            </a:r>
          </a:p>
          <a:p>
            <a:endParaRPr lang="fr-FR" dirty="0"/>
          </a:p>
        </p:txBody>
      </p:sp>
      <p:pic>
        <p:nvPicPr>
          <p:cNvPr id="8" name="Image 7">
            <a:extLst>
              <a:ext uri="{FF2B5EF4-FFF2-40B4-BE49-F238E27FC236}">
                <a16:creationId xmlns:a16="http://schemas.microsoft.com/office/drawing/2014/main" id="{57FE376A-E7F2-8131-D24D-04B5E26D1578}"/>
              </a:ext>
            </a:extLst>
          </p:cNvPr>
          <p:cNvPicPr>
            <a:picLocks noChangeAspect="1"/>
          </p:cNvPicPr>
          <p:nvPr/>
        </p:nvPicPr>
        <p:blipFill>
          <a:blip r:embed="rId2"/>
          <a:stretch>
            <a:fillRect/>
          </a:stretch>
        </p:blipFill>
        <p:spPr>
          <a:xfrm>
            <a:off x="580409" y="5047732"/>
            <a:ext cx="5715354" cy="1731583"/>
          </a:xfrm>
          <a:prstGeom prst="rect">
            <a:avLst/>
          </a:prstGeom>
        </p:spPr>
      </p:pic>
    </p:spTree>
    <p:extLst>
      <p:ext uri="{BB962C8B-B14F-4D97-AF65-F5344CB8AC3E}">
        <p14:creationId xmlns:p14="http://schemas.microsoft.com/office/powerpoint/2010/main" val="9578727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83F4932-B463-BBA4-3F18-9194840341BC}"/>
              </a:ext>
            </a:extLst>
          </p:cNvPr>
          <p:cNvSpPr>
            <a:spLocks noGrp="1"/>
          </p:cNvSpPr>
          <p:nvPr>
            <p:ph type="sldNum" sz="quarter" idx="12"/>
          </p:nvPr>
        </p:nvSpPr>
        <p:spPr/>
        <p:txBody>
          <a:bodyPr/>
          <a:lstStyle/>
          <a:p>
            <a:fld id="{6D22F896-40B5-4ADD-8801-0D06FADFA095}" type="slidenum">
              <a:rPr lang="en-US" smtClean="0"/>
              <a:t>26</a:t>
            </a:fld>
            <a:endParaRPr lang="en-US" dirty="0"/>
          </a:p>
        </p:txBody>
      </p:sp>
      <p:sp>
        <p:nvSpPr>
          <p:cNvPr id="4" name="ZoneTexte 3">
            <a:extLst>
              <a:ext uri="{FF2B5EF4-FFF2-40B4-BE49-F238E27FC236}">
                <a16:creationId xmlns:a16="http://schemas.microsoft.com/office/drawing/2014/main" id="{E43EB63E-F272-1EE9-B92B-11E92B759035}"/>
              </a:ext>
            </a:extLst>
          </p:cNvPr>
          <p:cNvSpPr txBox="1"/>
          <p:nvPr/>
        </p:nvSpPr>
        <p:spPr>
          <a:xfrm>
            <a:off x="0" y="92342"/>
            <a:ext cx="6097656" cy="323165"/>
          </a:xfrm>
          <a:prstGeom prst="rect">
            <a:avLst/>
          </a:prstGeom>
          <a:noFill/>
        </p:spPr>
        <p:txBody>
          <a:bodyPr wrap="square">
            <a:spAutoFit/>
          </a:bodyPr>
          <a:lstStyle/>
          <a:p>
            <a:pPr marL="285750" indent="-285750">
              <a:buFont typeface="Wingdings" panose="05000000000000000000" pitchFamily="2" charset="2"/>
              <a:buChar char="q"/>
            </a:pPr>
            <a:r>
              <a:rPr lang="fr-FR" sz="1500" b="1" dirty="0">
                <a:solidFill>
                  <a:schemeClr val="bg1"/>
                </a:solidFill>
                <a:latin typeface="Arial" panose="020B0604020202020204" pitchFamily="34" charset="0"/>
                <a:cs typeface="Arial" panose="020B0604020202020204" pitchFamily="34" charset="0"/>
              </a:rPr>
              <a:t>1. Data Augmentation :</a:t>
            </a:r>
          </a:p>
        </p:txBody>
      </p:sp>
      <p:sp>
        <p:nvSpPr>
          <p:cNvPr id="6" name="ZoneTexte 5">
            <a:extLst>
              <a:ext uri="{FF2B5EF4-FFF2-40B4-BE49-F238E27FC236}">
                <a16:creationId xmlns:a16="http://schemas.microsoft.com/office/drawing/2014/main" id="{7703B81B-6E69-69C6-34F1-2486BDC11046}"/>
              </a:ext>
            </a:extLst>
          </p:cNvPr>
          <p:cNvSpPr txBox="1"/>
          <p:nvPr/>
        </p:nvSpPr>
        <p:spPr>
          <a:xfrm>
            <a:off x="308394" y="441347"/>
            <a:ext cx="8122755" cy="553998"/>
          </a:xfrm>
          <a:prstGeom prst="rect">
            <a:avLst/>
          </a:prstGeom>
          <a:noFill/>
        </p:spPr>
        <p:txBody>
          <a:bodyPr wrap="square">
            <a:spAutoFit/>
          </a:bodyPr>
          <a:lstStyle/>
          <a:p>
            <a:pPr marL="285750" indent="-285750">
              <a:buFont typeface="Wingdings" panose="05000000000000000000" pitchFamily="2" charset="2"/>
              <a:buChar char="q"/>
            </a:pPr>
            <a:r>
              <a:rPr lang="fr-FR" sz="1500" dirty="0">
                <a:solidFill>
                  <a:schemeClr val="bg1"/>
                </a:solidFill>
                <a:latin typeface="Arial" panose="020B0604020202020204" pitchFamily="34" charset="0"/>
                <a:cs typeface="Arial" panose="020B0604020202020204" pitchFamily="34" charset="0"/>
              </a:rPr>
              <a:t>Modification des images d’entraînement afin d’éviter le surapprentissage</a:t>
            </a:r>
          </a:p>
          <a:p>
            <a:pPr marL="285750" indent="-285750">
              <a:buFont typeface="Wingdings" panose="05000000000000000000" pitchFamily="2" charset="2"/>
              <a:buChar char="q"/>
            </a:pPr>
            <a:r>
              <a:rPr lang="fr-FR" sz="1500" dirty="0">
                <a:solidFill>
                  <a:schemeClr val="bg1"/>
                </a:solidFill>
                <a:latin typeface="Arial" panose="020B0604020202020204" pitchFamily="34" charset="0"/>
                <a:cs typeface="Arial" panose="020B0604020202020204" pitchFamily="34" charset="0"/>
              </a:rPr>
              <a:t>Flip horizontal + Rotation (36°max) + Zoom (10% max)</a:t>
            </a:r>
          </a:p>
        </p:txBody>
      </p:sp>
      <p:sp>
        <p:nvSpPr>
          <p:cNvPr id="10" name="ZoneTexte 9">
            <a:extLst>
              <a:ext uri="{FF2B5EF4-FFF2-40B4-BE49-F238E27FC236}">
                <a16:creationId xmlns:a16="http://schemas.microsoft.com/office/drawing/2014/main" id="{0FA75B92-EF9A-3034-4B55-5A48FDB87F50}"/>
              </a:ext>
            </a:extLst>
          </p:cNvPr>
          <p:cNvSpPr txBox="1"/>
          <p:nvPr/>
        </p:nvSpPr>
        <p:spPr>
          <a:xfrm>
            <a:off x="308394" y="4331958"/>
            <a:ext cx="7740843" cy="553998"/>
          </a:xfrm>
          <a:prstGeom prst="rect">
            <a:avLst/>
          </a:prstGeom>
          <a:noFill/>
        </p:spPr>
        <p:txBody>
          <a:bodyPr wrap="square">
            <a:spAutoFit/>
          </a:bodyPr>
          <a:lstStyle/>
          <a:p>
            <a:pPr marL="285750" indent="-285750">
              <a:buFont typeface="Wingdings" panose="05000000000000000000" pitchFamily="2" charset="2"/>
              <a:buChar char="q"/>
            </a:pPr>
            <a:r>
              <a:rPr lang="fr-FR" sz="1500" dirty="0">
                <a:solidFill>
                  <a:schemeClr val="bg1"/>
                </a:solidFill>
                <a:latin typeface="Arial" panose="020B0604020202020204" pitchFamily="34" charset="0"/>
                <a:cs typeface="Arial" panose="020B0604020202020204" pitchFamily="34" charset="0"/>
              </a:rPr>
              <a:t>VGG16 possède désormais des scores </a:t>
            </a:r>
          </a:p>
          <a:p>
            <a:r>
              <a:rPr lang="fr-FR" sz="1500" dirty="0">
                <a:solidFill>
                  <a:schemeClr val="bg1"/>
                </a:solidFill>
                <a:latin typeface="Arial" panose="020B0604020202020204" pitchFamily="34" charset="0"/>
                <a:cs typeface="Arial" panose="020B0604020202020204" pitchFamily="34" charset="0"/>
              </a:rPr>
              <a:t>     similaires entre le train et la validation</a:t>
            </a:r>
          </a:p>
        </p:txBody>
      </p:sp>
      <p:sp>
        <p:nvSpPr>
          <p:cNvPr id="14" name="ZoneTexte 13">
            <a:extLst>
              <a:ext uri="{FF2B5EF4-FFF2-40B4-BE49-F238E27FC236}">
                <a16:creationId xmlns:a16="http://schemas.microsoft.com/office/drawing/2014/main" id="{CA267E4D-7185-CE05-DFAD-9418604C8396}"/>
              </a:ext>
            </a:extLst>
          </p:cNvPr>
          <p:cNvSpPr txBox="1"/>
          <p:nvPr/>
        </p:nvSpPr>
        <p:spPr>
          <a:xfrm>
            <a:off x="0" y="1067496"/>
            <a:ext cx="6833152" cy="323165"/>
          </a:xfrm>
          <a:prstGeom prst="rect">
            <a:avLst/>
          </a:prstGeom>
          <a:noFill/>
        </p:spPr>
        <p:txBody>
          <a:bodyPr wrap="square">
            <a:spAutoFit/>
          </a:bodyPr>
          <a:lstStyle/>
          <a:p>
            <a:pPr marL="285750" indent="-285750">
              <a:buFont typeface="Wingdings" panose="05000000000000000000" pitchFamily="2" charset="2"/>
              <a:buChar char="q"/>
            </a:pPr>
            <a:r>
              <a:rPr lang="fr-FR" sz="1500" b="1" dirty="0">
                <a:solidFill>
                  <a:schemeClr val="bg1"/>
                </a:solidFill>
                <a:latin typeface="Arial" panose="020B0604020202020204" pitchFamily="34" charset="0"/>
                <a:cs typeface="Arial" panose="020B0604020202020204" pitchFamily="34" charset="0"/>
              </a:rPr>
              <a:t>2. Comparaison: </a:t>
            </a:r>
          </a:p>
        </p:txBody>
      </p:sp>
      <p:sp>
        <p:nvSpPr>
          <p:cNvPr id="20" name="ZoneTexte 19">
            <a:extLst>
              <a:ext uri="{FF2B5EF4-FFF2-40B4-BE49-F238E27FC236}">
                <a16:creationId xmlns:a16="http://schemas.microsoft.com/office/drawing/2014/main" id="{E31A4514-2EC7-60CC-3A2D-A33BAF76DC8E}"/>
              </a:ext>
            </a:extLst>
          </p:cNvPr>
          <p:cNvSpPr txBox="1"/>
          <p:nvPr/>
        </p:nvSpPr>
        <p:spPr>
          <a:xfrm>
            <a:off x="143230" y="4681358"/>
            <a:ext cx="6833152" cy="553998"/>
          </a:xfrm>
          <a:prstGeom prst="rect">
            <a:avLst/>
          </a:prstGeom>
          <a:noFill/>
        </p:spPr>
        <p:txBody>
          <a:bodyPr wrap="square">
            <a:spAutoFit/>
          </a:bodyPr>
          <a:lstStyle/>
          <a:p>
            <a:endParaRPr lang="fr-FR" sz="1500" dirty="0"/>
          </a:p>
          <a:p>
            <a:pPr marL="285750" indent="-285750">
              <a:buFont typeface="Wingdings" panose="05000000000000000000" pitchFamily="2" charset="2"/>
              <a:buChar char="q"/>
            </a:pPr>
            <a:r>
              <a:rPr lang="fr-FR" sz="1500" b="1" dirty="0">
                <a:solidFill>
                  <a:schemeClr val="bg1"/>
                </a:solidFill>
                <a:latin typeface="Arial" panose="020B0604020202020204" pitchFamily="34" charset="0"/>
                <a:cs typeface="Arial" panose="020B0604020202020204" pitchFamily="34" charset="0"/>
              </a:rPr>
              <a:t>3 Comparaison finale :</a:t>
            </a:r>
          </a:p>
        </p:txBody>
      </p:sp>
      <p:sp>
        <p:nvSpPr>
          <p:cNvPr id="24" name="ZoneTexte 23">
            <a:extLst>
              <a:ext uri="{FF2B5EF4-FFF2-40B4-BE49-F238E27FC236}">
                <a16:creationId xmlns:a16="http://schemas.microsoft.com/office/drawing/2014/main" id="{1D0B8F45-9C9B-E927-FDBC-3449F16ACE33}"/>
              </a:ext>
            </a:extLst>
          </p:cNvPr>
          <p:cNvSpPr txBox="1"/>
          <p:nvPr/>
        </p:nvSpPr>
        <p:spPr>
          <a:xfrm>
            <a:off x="308394" y="5271234"/>
            <a:ext cx="6833152" cy="1246495"/>
          </a:xfrm>
          <a:prstGeom prst="rect">
            <a:avLst/>
          </a:prstGeom>
          <a:noFill/>
        </p:spPr>
        <p:txBody>
          <a:bodyPr wrap="square">
            <a:spAutoFit/>
          </a:bodyPr>
          <a:lstStyle/>
          <a:p>
            <a:pPr marL="285750" indent="-285750">
              <a:buFont typeface="Wingdings" panose="05000000000000000000" pitchFamily="2" charset="2"/>
              <a:buChar char="q"/>
            </a:pPr>
            <a:r>
              <a:rPr lang="fr-FR" sz="1500" dirty="0">
                <a:solidFill>
                  <a:schemeClr val="bg1"/>
                </a:solidFill>
                <a:latin typeface="Arial" panose="020B0604020202020204" pitchFamily="34" charset="0"/>
                <a:cs typeface="Arial" panose="020B0604020202020204" pitchFamily="34" charset="0"/>
              </a:rPr>
              <a:t>Valeur de la fonction de perte réduite de près de moitié</a:t>
            </a:r>
          </a:p>
          <a:p>
            <a:endParaRPr lang="fr-FR" sz="1500" dirty="0">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fr-FR" sz="1500" dirty="0">
                <a:solidFill>
                  <a:schemeClr val="bg1"/>
                </a:solidFill>
                <a:latin typeface="Arial" panose="020B0604020202020204" pitchFamily="34" charset="0"/>
                <a:cs typeface="Arial" panose="020B0604020202020204" pitchFamily="34" charset="0"/>
              </a:rPr>
              <a:t>Le modèle est donc devenu plus confiant dans ses prédictions </a:t>
            </a:r>
          </a:p>
          <a:p>
            <a:endParaRPr lang="fr-FR" sz="1500" dirty="0">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fr-FR" sz="1500" dirty="0">
                <a:solidFill>
                  <a:schemeClr val="bg1"/>
                </a:solidFill>
                <a:latin typeface="Arial" panose="020B0604020202020204" pitchFamily="34" charset="0"/>
                <a:cs typeface="Arial" panose="020B0604020202020204" pitchFamily="34" charset="0"/>
              </a:rPr>
              <a:t>Légère amélioration de l’exactitude (</a:t>
            </a:r>
            <a:r>
              <a:rPr lang="fr-FR" sz="1500" dirty="0" err="1">
                <a:solidFill>
                  <a:schemeClr val="bg1"/>
                </a:solidFill>
                <a:latin typeface="Arial" panose="020B0604020202020204" pitchFamily="34" charset="0"/>
                <a:cs typeface="Arial" panose="020B0604020202020204" pitchFamily="34" charset="0"/>
              </a:rPr>
              <a:t>accuracy</a:t>
            </a:r>
            <a:r>
              <a:rPr lang="fr-FR" sz="1500" dirty="0">
                <a:solidFill>
                  <a:schemeClr val="bg1"/>
                </a:solidFill>
                <a:latin typeface="Arial" panose="020B0604020202020204" pitchFamily="34" charset="0"/>
                <a:cs typeface="Arial" panose="020B0604020202020204" pitchFamily="34" charset="0"/>
              </a:rPr>
              <a:t>)</a:t>
            </a:r>
          </a:p>
        </p:txBody>
      </p:sp>
      <p:sp>
        <p:nvSpPr>
          <p:cNvPr id="5" name="ZoneTexte 4">
            <a:extLst>
              <a:ext uri="{FF2B5EF4-FFF2-40B4-BE49-F238E27FC236}">
                <a16:creationId xmlns:a16="http://schemas.microsoft.com/office/drawing/2014/main" id="{D5DEC4DD-58A8-A645-7105-A31C618EE4F4}"/>
              </a:ext>
            </a:extLst>
          </p:cNvPr>
          <p:cNvSpPr txBox="1"/>
          <p:nvPr/>
        </p:nvSpPr>
        <p:spPr>
          <a:xfrm>
            <a:off x="270383" y="1363045"/>
            <a:ext cx="6832878" cy="323165"/>
          </a:xfrm>
          <a:prstGeom prst="rect">
            <a:avLst/>
          </a:prstGeom>
          <a:noFill/>
        </p:spPr>
        <p:txBody>
          <a:bodyPr wrap="square">
            <a:spAutoFit/>
          </a:bodyPr>
          <a:lstStyle/>
          <a:p>
            <a:pPr marL="285750" indent="-285750">
              <a:buFont typeface="Wingdings" panose="05000000000000000000" pitchFamily="2" charset="2"/>
              <a:buChar char="q"/>
            </a:pPr>
            <a:r>
              <a:rPr lang="fr-FR" sz="1500" b="1" dirty="0">
                <a:solidFill>
                  <a:schemeClr val="bg1"/>
                </a:solidFill>
                <a:latin typeface="Arial" panose="020B0604020202020204" pitchFamily="34" charset="0"/>
                <a:cs typeface="Arial" panose="020B0604020202020204" pitchFamily="34" charset="0"/>
              </a:rPr>
              <a:t>1) Avec Data Augmentation </a:t>
            </a:r>
            <a:endParaRPr lang="fr-FR" sz="1500" dirty="0"/>
          </a:p>
        </p:txBody>
      </p:sp>
      <p:sp>
        <p:nvSpPr>
          <p:cNvPr id="8" name="ZoneTexte 7">
            <a:extLst>
              <a:ext uri="{FF2B5EF4-FFF2-40B4-BE49-F238E27FC236}">
                <a16:creationId xmlns:a16="http://schemas.microsoft.com/office/drawing/2014/main" id="{634EDB51-04A0-32A0-BD2F-FD0FB95FFD86}"/>
              </a:ext>
            </a:extLst>
          </p:cNvPr>
          <p:cNvSpPr txBox="1"/>
          <p:nvPr/>
        </p:nvSpPr>
        <p:spPr>
          <a:xfrm>
            <a:off x="5955352" y="1376162"/>
            <a:ext cx="6832878" cy="323165"/>
          </a:xfrm>
          <a:prstGeom prst="rect">
            <a:avLst/>
          </a:prstGeom>
          <a:noFill/>
        </p:spPr>
        <p:txBody>
          <a:bodyPr wrap="square">
            <a:spAutoFit/>
          </a:bodyPr>
          <a:lstStyle/>
          <a:p>
            <a:pPr marL="285750" indent="-285750">
              <a:buFont typeface="Wingdings" panose="05000000000000000000" pitchFamily="2" charset="2"/>
              <a:buChar char="q"/>
            </a:pPr>
            <a:r>
              <a:rPr lang="fr-FR" sz="1500" b="1" dirty="0">
                <a:solidFill>
                  <a:schemeClr val="bg1"/>
                </a:solidFill>
                <a:latin typeface="Arial" panose="020B0604020202020204" pitchFamily="34" charset="0"/>
                <a:cs typeface="Arial" panose="020B0604020202020204" pitchFamily="34" charset="0"/>
              </a:rPr>
              <a:t>2) Sans Data Augmentation </a:t>
            </a:r>
            <a:endParaRPr lang="fr-FR" sz="1500" dirty="0"/>
          </a:p>
        </p:txBody>
      </p:sp>
      <p:pic>
        <p:nvPicPr>
          <p:cNvPr id="10242" name="Picture 2">
            <a:extLst>
              <a:ext uri="{FF2B5EF4-FFF2-40B4-BE49-F238E27FC236}">
                <a16:creationId xmlns:a16="http://schemas.microsoft.com/office/drawing/2014/main" id="{E988CDDA-EACA-0819-E0AD-00B6D89AD2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948" y="1700556"/>
            <a:ext cx="5443278" cy="2595524"/>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5250F696-0B18-9AA2-01D2-E1EF6ECBCA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2299" y="1727615"/>
            <a:ext cx="6236648" cy="2579499"/>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a:extLst>
              <a:ext uri="{FF2B5EF4-FFF2-40B4-BE49-F238E27FC236}">
                <a16:creationId xmlns:a16="http://schemas.microsoft.com/office/drawing/2014/main" id="{411B4F5F-C070-CA94-48AB-B94451F493EA}"/>
              </a:ext>
            </a:extLst>
          </p:cNvPr>
          <p:cNvPicPr>
            <a:picLocks noChangeAspect="1"/>
          </p:cNvPicPr>
          <p:nvPr/>
        </p:nvPicPr>
        <p:blipFill>
          <a:blip r:embed="rId4"/>
          <a:stretch>
            <a:fillRect/>
          </a:stretch>
        </p:blipFill>
        <p:spPr>
          <a:xfrm>
            <a:off x="7080686" y="4608957"/>
            <a:ext cx="4802920" cy="2010926"/>
          </a:xfrm>
          <a:prstGeom prst="rect">
            <a:avLst/>
          </a:prstGeom>
        </p:spPr>
      </p:pic>
    </p:spTree>
    <p:extLst>
      <p:ext uri="{BB962C8B-B14F-4D97-AF65-F5344CB8AC3E}">
        <p14:creationId xmlns:p14="http://schemas.microsoft.com/office/powerpoint/2010/main" val="28939367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B063E-D892-1DA0-CE1E-FCA65924409B}"/>
              </a:ext>
            </a:extLst>
          </p:cNvPr>
          <p:cNvSpPr>
            <a:spLocks noGrp="1"/>
          </p:cNvSpPr>
          <p:nvPr>
            <p:ph type="title"/>
          </p:nvPr>
        </p:nvSpPr>
        <p:spPr>
          <a:xfrm>
            <a:off x="680321" y="733350"/>
            <a:ext cx="9613861" cy="1080938"/>
          </a:xfrm>
        </p:spPr>
        <p:txBody>
          <a:bodyPr/>
          <a:lstStyle/>
          <a:p>
            <a:pPr algn="ctr"/>
            <a:r>
              <a:rPr lang="fr-FR" dirty="0"/>
              <a:t>Collecte de données via API</a:t>
            </a:r>
          </a:p>
        </p:txBody>
      </p:sp>
      <p:sp>
        <p:nvSpPr>
          <p:cNvPr id="3" name="Espace réservé du numéro de diapositive 2">
            <a:extLst>
              <a:ext uri="{FF2B5EF4-FFF2-40B4-BE49-F238E27FC236}">
                <a16:creationId xmlns:a16="http://schemas.microsoft.com/office/drawing/2014/main" id="{ABE784C7-9E68-B791-0ED4-9A4EB3F86ABB}"/>
              </a:ext>
            </a:extLst>
          </p:cNvPr>
          <p:cNvSpPr>
            <a:spLocks noGrp="1"/>
          </p:cNvSpPr>
          <p:nvPr>
            <p:ph type="sldNum" sz="quarter" idx="12"/>
          </p:nvPr>
        </p:nvSpPr>
        <p:spPr/>
        <p:txBody>
          <a:bodyPr/>
          <a:lstStyle/>
          <a:p>
            <a:fld id="{6D22F896-40B5-4ADD-8801-0D06FADFA095}" type="slidenum">
              <a:rPr lang="en-US" smtClean="0"/>
              <a:t>27</a:t>
            </a:fld>
            <a:endParaRPr lang="en-US" dirty="0"/>
          </a:p>
        </p:txBody>
      </p:sp>
      <p:pic>
        <p:nvPicPr>
          <p:cNvPr id="7" name="Image 6">
            <a:extLst>
              <a:ext uri="{FF2B5EF4-FFF2-40B4-BE49-F238E27FC236}">
                <a16:creationId xmlns:a16="http://schemas.microsoft.com/office/drawing/2014/main" id="{97CB300B-EE4A-2A14-7B9A-CE10F21196AA}"/>
              </a:ext>
            </a:extLst>
          </p:cNvPr>
          <p:cNvPicPr>
            <a:picLocks noChangeAspect="1"/>
          </p:cNvPicPr>
          <p:nvPr/>
        </p:nvPicPr>
        <p:blipFill>
          <a:blip r:embed="rId2"/>
          <a:stretch>
            <a:fillRect/>
          </a:stretch>
        </p:blipFill>
        <p:spPr>
          <a:xfrm>
            <a:off x="5834269" y="2414732"/>
            <a:ext cx="6271591" cy="4264364"/>
          </a:xfrm>
          <a:prstGeom prst="rect">
            <a:avLst/>
          </a:prstGeom>
        </p:spPr>
      </p:pic>
      <p:sp>
        <p:nvSpPr>
          <p:cNvPr id="11" name="ZoneTexte 10">
            <a:extLst>
              <a:ext uri="{FF2B5EF4-FFF2-40B4-BE49-F238E27FC236}">
                <a16:creationId xmlns:a16="http://schemas.microsoft.com/office/drawing/2014/main" id="{A4FE89D5-A0DF-33A7-E1CB-95CDE976415F}"/>
              </a:ext>
            </a:extLst>
          </p:cNvPr>
          <p:cNvSpPr txBox="1"/>
          <p:nvPr/>
        </p:nvSpPr>
        <p:spPr>
          <a:xfrm>
            <a:off x="16314" y="2055339"/>
            <a:ext cx="9753851" cy="369332"/>
          </a:xfrm>
          <a:prstGeom prst="rect">
            <a:avLst/>
          </a:prstGeom>
          <a:noFill/>
        </p:spPr>
        <p:txBody>
          <a:bodyPr wrap="square">
            <a:spAutoFit/>
          </a:bodyPr>
          <a:lstStyle/>
          <a:p>
            <a:pPr marL="285750" indent="-285750">
              <a:buFont typeface="Wingdings" panose="05000000000000000000" pitchFamily="2" charset="2"/>
              <a:buChar char="q"/>
            </a:pPr>
            <a:r>
              <a:rPr lang="fr-FR" b="1" dirty="0">
                <a:solidFill>
                  <a:schemeClr val="bg1"/>
                </a:solidFill>
                <a:latin typeface="Arial" panose="020B0604020202020204" pitchFamily="34" charset="0"/>
                <a:cs typeface="Arial" panose="020B0604020202020204" pitchFamily="34" charset="0"/>
              </a:rPr>
              <a:t>Extraction des 10 premiers produits </a:t>
            </a:r>
            <a:r>
              <a:rPr lang="it-IT" b="1" dirty="0">
                <a:solidFill>
                  <a:schemeClr val="bg1"/>
                </a:solidFill>
                <a:latin typeface="Arial" panose="020B0604020202020204" pitchFamily="34" charset="0"/>
                <a:cs typeface="Arial" panose="020B0604020202020204" pitchFamily="34" charset="0"/>
              </a:rPr>
              <a:t>à</a:t>
            </a:r>
            <a:r>
              <a:rPr lang="it-IT" sz="1800" b="1" i="0" dirty="0">
                <a:solidFill>
                  <a:schemeClr val="bg1"/>
                </a:solidFill>
                <a:effectLst/>
                <a:latin typeface="Arial" panose="020B0604020202020204" pitchFamily="34" charset="0"/>
                <a:cs typeface="Arial" panose="020B0604020202020204" pitchFamily="34" charset="0"/>
              </a:rPr>
              <a:t> base de champagne</a:t>
            </a:r>
            <a:r>
              <a:rPr lang="fr-FR" b="1" dirty="0">
                <a:solidFill>
                  <a:schemeClr val="bg1"/>
                </a:solidFill>
                <a:latin typeface="Arial" panose="020B0604020202020204" pitchFamily="34" charset="0"/>
                <a:cs typeface="Arial" panose="020B0604020202020204" pitchFamily="34" charset="0"/>
              </a:rPr>
              <a:t> dans un fichier csv :</a:t>
            </a:r>
          </a:p>
        </p:txBody>
      </p:sp>
      <p:pic>
        <p:nvPicPr>
          <p:cNvPr id="17" name="Image 16">
            <a:extLst>
              <a:ext uri="{FF2B5EF4-FFF2-40B4-BE49-F238E27FC236}">
                <a16:creationId xmlns:a16="http://schemas.microsoft.com/office/drawing/2014/main" id="{72AECA3E-E2C6-ABEF-9F16-A7A6E0104984}"/>
              </a:ext>
            </a:extLst>
          </p:cNvPr>
          <p:cNvPicPr>
            <a:picLocks noChangeAspect="1"/>
          </p:cNvPicPr>
          <p:nvPr/>
        </p:nvPicPr>
        <p:blipFill>
          <a:blip r:embed="rId3"/>
          <a:stretch>
            <a:fillRect/>
          </a:stretch>
        </p:blipFill>
        <p:spPr>
          <a:xfrm>
            <a:off x="86139" y="2424672"/>
            <a:ext cx="5300870" cy="1610616"/>
          </a:xfrm>
          <a:prstGeom prst="rect">
            <a:avLst/>
          </a:prstGeom>
        </p:spPr>
      </p:pic>
      <p:sp>
        <p:nvSpPr>
          <p:cNvPr id="4" name="ZoneTexte 3">
            <a:extLst>
              <a:ext uri="{FF2B5EF4-FFF2-40B4-BE49-F238E27FC236}">
                <a16:creationId xmlns:a16="http://schemas.microsoft.com/office/drawing/2014/main" id="{7350B691-0203-F93A-DF72-47B2821F3C3A}"/>
              </a:ext>
            </a:extLst>
          </p:cNvPr>
          <p:cNvSpPr txBox="1"/>
          <p:nvPr/>
        </p:nvSpPr>
        <p:spPr>
          <a:xfrm>
            <a:off x="16314" y="4105338"/>
            <a:ext cx="5887529" cy="2677656"/>
          </a:xfrm>
          <a:prstGeom prst="rect">
            <a:avLst/>
          </a:prstGeom>
          <a:noFill/>
        </p:spPr>
        <p:txBody>
          <a:bodyPr wrap="square">
            <a:spAutoFit/>
          </a:bodyPr>
          <a:lstStyle/>
          <a:p>
            <a:r>
              <a:rPr lang="fr-FR" sz="1200" b="1" dirty="0">
                <a:solidFill>
                  <a:schemeClr val="bg1"/>
                </a:solidFill>
                <a:latin typeface="Arial" panose="020B0604020202020204" pitchFamily="34" charset="0"/>
                <a:cs typeface="Arial" panose="020B0604020202020204" pitchFamily="34" charset="0"/>
              </a:rPr>
              <a:t>Les cinq grands principes du RGPD sont les suivants :</a:t>
            </a:r>
          </a:p>
          <a:p>
            <a:endParaRPr lang="fr-FR" sz="1200" dirty="0">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fr-FR" sz="1200" b="1" dirty="0">
                <a:solidFill>
                  <a:schemeClr val="bg1"/>
                </a:solidFill>
                <a:latin typeface="Arial" panose="020B0604020202020204" pitchFamily="34" charset="0"/>
                <a:cs typeface="Arial" panose="020B0604020202020204" pitchFamily="34" charset="0"/>
              </a:rPr>
              <a:t>Licéité, loyauté et transparence: </a:t>
            </a:r>
            <a:r>
              <a:rPr lang="fr-FR" sz="1200" dirty="0">
                <a:solidFill>
                  <a:schemeClr val="bg1"/>
                </a:solidFill>
                <a:latin typeface="Arial" panose="020B0604020202020204" pitchFamily="34" charset="0"/>
                <a:cs typeface="Arial" panose="020B0604020202020204" pitchFamily="34" charset="0"/>
              </a:rPr>
              <a:t>Le droit de récupérer les données est accordé par l'API, et la transparence est établie quant à leur utilisation (lors de l'inscription).</a:t>
            </a:r>
          </a:p>
          <a:p>
            <a:pPr marL="285750" indent="-285750">
              <a:buFont typeface="Wingdings" panose="05000000000000000000" pitchFamily="2" charset="2"/>
              <a:buChar char="q"/>
            </a:pPr>
            <a:r>
              <a:rPr lang="fr-FR" sz="1200" b="1" dirty="0">
                <a:solidFill>
                  <a:schemeClr val="bg1"/>
                </a:solidFill>
                <a:latin typeface="Arial" panose="020B0604020202020204" pitchFamily="34" charset="0"/>
                <a:cs typeface="Arial" panose="020B0604020202020204" pitchFamily="34" charset="0"/>
              </a:rPr>
              <a:t>Limitation des finalités:  </a:t>
            </a:r>
            <a:r>
              <a:rPr lang="fr-FR" sz="1200" dirty="0">
                <a:solidFill>
                  <a:schemeClr val="bg1"/>
                </a:solidFill>
                <a:latin typeface="Arial" panose="020B0604020202020204" pitchFamily="34" charset="0"/>
                <a:cs typeface="Arial" panose="020B0604020202020204" pitchFamily="34" charset="0"/>
              </a:rPr>
              <a:t>Ce projet se concentre sur la collecte de données sur certains aliments (champagne) mais pas sur tous</a:t>
            </a:r>
          </a:p>
          <a:p>
            <a:pPr marL="285750" indent="-285750">
              <a:buFont typeface="Wingdings" panose="05000000000000000000" pitchFamily="2" charset="2"/>
              <a:buChar char="q"/>
            </a:pPr>
            <a:r>
              <a:rPr lang="fr-FR" sz="1200" b="1" dirty="0">
                <a:solidFill>
                  <a:schemeClr val="bg1"/>
                </a:solidFill>
                <a:latin typeface="Arial" panose="020B0604020202020204" pitchFamily="34" charset="0"/>
                <a:cs typeface="Arial" panose="020B0604020202020204" pitchFamily="34" charset="0"/>
              </a:rPr>
              <a:t>Minimisation des données: </a:t>
            </a:r>
            <a:r>
              <a:rPr lang="fr-FR" sz="1200" dirty="0">
                <a:solidFill>
                  <a:schemeClr val="bg1"/>
                </a:solidFill>
                <a:latin typeface="Arial" panose="020B0604020202020204" pitchFamily="34" charset="0"/>
                <a:cs typeface="Arial" panose="020B0604020202020204" pitchFamily="34" charset="0"/>
              </a:rPr>
              <a:t>respectée car les données sont filtrées pour récupérer uniquement les champs nécessaires (</a:t>
            </a:r>
            <a:r>
              <a:rPr lang="fr-FR" sz="1200" dirty="0" err="1">
                <a:solidFill>
                  <a:schemeClr val="bg1"/>
                </a:solidFill>
                <a:latin typeface="Arial" panose="020B0604020202020204" pitchFamily="34" charset="0"/>
                <a:cs typeface="Arial" panose="020B0604020202020204" pitchFamily="34" charset="0"/>
              </a:rPr>
              <a:t>foodId</a:t>
            </a:r>
            <a:r>
              <a:rPr lang="fr-FR" sz="1200" dirty="0">
                <a:solidFill>
                  <a:schemeClr val="bg1"/>
                </a:solidFill>
                <a:latin typeface="Arial" panose="020B0604020202020204" pitchFamily="34" charset="0"/>
                <a:cs typeface="Arial" panose="020B0604020202020204" pitchFamily="34" charset="0"/>
              </a:rPr>
              <a:t>, </a:t>
            </a:r>
            <a:r>
              <a:rPr lang="fr-FR" sz="1200" dirty="0" err="1">
                <a:solidFill>
                  <a:schemeClr val="bg1"/>
                </a:solidFill>
                <a:latin typeface="Arial" panose="020B0604020202020204" pitchFamily="34" charset="0"/>
                <a:cs typeface="Arial" panose="020B0604020202020204" pitchFamily="34" charset="0"/>
              </a:rPr>
              <a:t>label,category</a:t>
            </a:r>
            <a:r>
              <a:rPr lang="fr-FR" sz="1200" dirty="0">
                <a:solidFill>
                  <a:schemeClr val="bg1"/>
                </a:solidFill>
                <a:latin typeface="Arial" panose="020B0604020202020204" pitchFamily="34" charset="0"/>
                <a:cs typeface="Arial" panose="020B0604020202020204" pitchFamily="34" charset="0"/>
              </a:rPr>
              <a:t>, </a:t>
            </a:r>
            <a:r>
              <a:rPr lang="fr-FR" sz="1200" dirty="0" err="1">
                <a:solidFill>
                  <a:schemeClr val="bg1"/>
                </a:solidFill>
                <a:latin typeface="Arial" panose="020B0604020202020204" pitchFamily="34" charset="0"/>
                <a:cs typeface="Arial" panose="020B0604020202020204" pitchFamily="34" charset="0"/>
              </a:rPr>
              <a:t>foodContentsLabel</a:t>
            </a:r>
            <a:r>
              <a:rPr lang="fr-FR" sz="1200" dirty="0">
                <a:solidFill>
                  <a:schemeClr val="bg1"/>
                </a:solidFill>
                <a:latin typeface="Arial" panose="020B0604020202020204" pitchFamily="34" charset="0"/>
                <a:cs typeface="Arial" panose="020B0604020202020204" pitchFamily="34" charset="0"/>
              </a:rPr>
              <a:t>, image)</a:t>
            </a:r>
          </a:p>
          <a:p>
            <a:pPr marL="285750" indent="-285750">
              <a:buFont typeface="Wingdings" panose="05000000000000000000" pitchFamily="2" charset="2"/>
              <a:buChar char="q"/>
            </a:pPr>
            <a:r>
              <a:rPr lang="fr-FR" sz="1200" b="1" dirty="0">
                <a:solidFill>
                  <a:schemeClr val="bg1"/>
                </a:solidFill>
                <a:latin typeface="Arial" panose="020B0604020202020204" pitchFamily="34" charset="0"/>
                <a:cs typeface="Arial" panose="020B0604020202020204" pitchFamily="34" charset="0"/>
              </a:rPr>
              <a:t>Exactitude:  </a:t>
            </a:r>
            <a:r>
              <a:rPr lang="fr-FR" sz="1200" dirty="0">
                <a:solidFill>
                  <a:schemeClr val="bg1"/>
                </a:solidFill>
                <a:latin typeface="Arial" panose="020B0604020202020204" pitchFamily="34" charset="0"/>
                <a:cs typeface="Arial" panose="020B0604020202020204" pitchFamily="34" charset="0"/>
              </a:rPr>
              <a:t>Étant donné que les données ont été récupérées directement à partir de l'API, elles peuvent être considérées comme exactes.</a:t>
            </a:r>
          </a:p>
          <a:p>
            <a:pPr marL="285750" indent="-285750">
              <a:buFont typeface="Wingdings" panose="05000000000000000000" pitchFamily="2" charset="2"/>
              <a:buChar char="q"/>
            </a:pPr>
            <a:r>
              <a:rPr lang="fr-FR" sz="1200" b="1" dirty="0">
                <a:solidFill>
                  <a:schemeClr val="bg1"/>
                </a:solidFill>
                <a:latin typeface="Arial" panose="020B0604020202020204" pitchFamily="34" charset="0"/>
                <a:cs typeface="Arial" panose="020B0604020202020204" pitchFamily="34" charset="0"/>
              </a:rPr>
              <a:t>Limitation de la conservation:  </a:t>
            </a:r>
            <a:r>
              <a:rPr lang="fr-FR" sz="1200" dirty="0">
                <a:solidFill>
                  <a:schemeClr val="bg1"/>
                </a:solidFill>
                <a:latin typeface="Arial" panose="020B0604020202020204" pitchFamily="34" charset="0"/>
                <a:cs typeface="Arial" panose="020B0604020202020204" pitchFamily="34" charset="0"/>
              </a:rPr>
              <a:t>Ces données ne seront conservées que pendant la durée du projet.</a:t>
            </a:r>
          </a:p>
        </p:txBody>
      </p:sp>
    </p:spTree>
    <p:extLst>
      <p:ext uri="{BB962C8B-B14F-4D97-AF65-F5344CB8AC3E}">
        <p14:creationId xmlns:p14="http://schemas.microsoft.com/office/powerpoint/2010/main" val="34698950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C52313-C7B4-9ECE-BC78-B6A24065CB8C}"/>
              </a:ext>
            </a:extLst>
          </p:cNvPr>
          <p:cNvSpPr>
            <a:spLocks noGrp="1"/>
          </p:cNvSpPr>
          <p:nvPr>
            <p:ph type="title"/>
          </p:nvPr>
        </p:nvSpPr>
        <p:spPr/>
        <p:txBody>
          <a:bodyPr/>
          <a:lstStyle/>
          <a:p>
            <a:pPr algn="ctr"/>
            <a:r>
              <a:rPr lang="fr-FR" dirty="0"/>
              <a:t>Conclusion</a:t>
            </a:r>
          </a:p>
        </p:txBody>
      </p:sp>
      <p:sp>
        <p:nvSpPr>
          <p:cNvPr id="3" name="Espace réservé du numéro de diapositive 2">
            <a:extLst>
              <a:ext uri="{FF2B5EF4-FFF2-40B4-BE49-F238E27FC236}">
                <a16:creationId xmlns:a16="http://schemas.microsoft.com/office/drawing/2014/main" id="{F5885F4B-E17A-FE44-89FA-4DBF026CD1D9}"/>
              </a:ext>
            </a:extLst>
          </p:cNvPr>
          <p:cNvSpPr>
            <a:spLocks noGrp="1"/>
          </p:cNvSpPr>
          <p:nvPr>
            <p:ph type="sldNum" sz="quarter" idx="12"/>
          </p:nvPr>
        </p:nvSpPr>
        <p:spPr/>
        <p:txBody>
          <a:bodyPr/>
          <a:lstStyle/>
          <a:p>
            <a:fld id="{6D22F896-40B5-4ADD-8801-0D06FADFA095}" type="slidenum">
              <a:rPr lang="en-US" smtClean="0"/>
              <a:t>28</a:t>
            </a:fld>
            <a:endParaRPr lang="en-US" dirty="0"/>
          </a:p>
        </p:txBody>
      </p:sp>
      <p:sp>
        <p:nvSpPr>
          <p:cNvPr id="7" name="ZoneTexte 6">
            <a:extLst>
              <a:ext uri="{FF2B5EF4-FFF2-40B4-BE49-F238E27FC236}">
                <a16:creationId xmlns:a16="http://schemas.microsoft.com/office/drawing/2014/main" id="{E6902EDB-BE16-8859-111B-5944FE468341}"/>
              </a:ext>
            </a:extLst>
          </p:cNvPr>
          <p:cNvSpPr txBox="1"/>
          <p:nvPr/>
        </p:nvSpPr>
        <p:spPr>
          <a:xfrm>
            <a:off x="166479" y="2712159"/>
            <a:ext cx="9534112" cy="2862322"/>
          </a:xfrm>
          <a:prstGeom prst="rect">
            <a:avLst/>
          </a:prstGeom>
          <a:noFill/>
        </p:spPr>
        <p:txBody>
          <a:bodyPr wrap="square">
            <a:spAutoFit/>
          </a:bodyPr>
          <a:lstStyle/>
          <a:p>
            <a:pPr marL="285750" indent="-285750">
              <a:buFont typeface="Wingdings" panose="05000000000000000000" pitchFamily="2" charset="2"/>
              <a:buChar char="q"/>
            </a:pPr>
            <a:r>
              <a:rPr lang="fr-FR" dirty="0">
                <a:solidFill>
                  <a:schemeClr val="bg1"/>
                </a:solidFill>
                <a:latin typeface="Arial" panose="020B0604020202020204" pitchFamily="34" charset="0"/>
                <a:cs typeface="Arial" panose="020B0604020202020204" pitchFamily="34" charset="0"/>
              </a:rPr>
              <a:t>Notre travail consistait à faire une étude de faisabilité d’un moteur de classification à l’aide de la description et des images des produits.</a:t>
            </a:r>
          </a:p>
          <a:p>
            <a:pPr marL="285750" indent="-285750">
              <a:buFont typeface="Wingdings" panose="05000000000000000000" pitchFamily="2" charset="2"/>
              <a:buChar char="q"/>
            </a:pPr>
            <a:endParaRPr lang="fr-FR" dirty="0">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fr-FR" dirty="0">
                <a:solidFill>
                  <a:schemeClr val="bg1"/>
                </a:solidFill>
                <a:latin typeface="Arial" panose="020B0604020202020204" pitchFamily="34" charset="0"/>
                <a:cs typeface="Arial" panose="020B0604020202020204" pitchFamily="34" charset="0"/>
              </a:rPr>
              <a:t>L’implémentation de plusieurs méthodes à mis en évidence que les </a:t>
            </a:r>
            <a:r>
              <a:rPr lang="fr-FR" dirty="0" err="1">
                <a:solidFill>
                  <a:schemeClr val="bg1"/>
                </a:solidFill>
                <a:latin typeface="Arial" panose="020B0604020202020204" pitchFamily="34" charset="0"/>
                <a:cs typeface="Arial" panose="020B0604020202020204" pitchFamily="34" charset="0"/>
              </a:rPr>
              <a:t>features</a:t>
            </a:r>
            <a:r>
              <a:rPr lang="fr-FR" dirty="0">
                <a:solidFill>
                  <a:schemeClr val="bg1"/>
                </a:solidFill>
                <a:latin typeface="Arial" panose="020B0604020202020204" pitchFamily="34" charset="0"/>
                <a:cs typeface="Arial" panose="020B0604020202020204" pitchFamily="34" charset="0"/>
              </a:rPr>
              <a:t> issues du modèle Tf-</a:t>
            </a:r>
            <a:r>
              <a:rPr lang="fr-FR" dirty="0" err="1">
                <a:solidFill>
                  <a:schemeClr val="bg1"/>
                </a:solidFill>
                <a:latin typeface="Arial" panose="020B0604020202020204" pitchFamily="34" charset="0"/>
                <a:cs typeface="Arial" panose="020B0604020202020204" pitchFamily="34" charset="0"/>
              </a:rPr>
              <a:t>idf</a:t>
            </a:r>
            <a:r>
              <a:rPr lang="fr-FR" dirty="0">
                <a:solidFill>
                  <a:schemeClr val="bg1"/>
                </a:solidFill>
                <a:latin typeface="Arial" panose="020B0604020202020204" pitchFamily="34" charset="0"/>
                <a:cs typeface="Arial" panose="020B0604020202020204" pitchFamily="34" charset="0"/>
              </a:rPr>
              <a:t> (pour le texte) et du transfert </a:t>
            </a:r>
            <a:r>
              <a:rPr lang="fr-FR" dirty="0" err="1">
                <a:solidFill>
                  <a:schemeClr val="bg1"/>
                </a:solidFill>
                <a:latin typeface="Arial" panose="020B0604020202020204" pitchFamily="34" charset="0"/>
                <a:cs typeface="Arial" panose="020B0604020202020204" pitchFamily="34" charset="0"/>
              </a:rPr>
              <a:t>learning</a:t>
            </a:r>
            <a:r>
              <a:rPr lang="fr-FR">
                <a:solidFill>
                  <a:schemeClr val="bg1"/>
                </a:solidFill>
                <a:latin typeface="Arial" panose="020B0604020202020204" pitchFamily="34" charset="0"/>
                <a:cs typeface="Arial" panose="020B0604020202020204" pitchFamily="34" charset="0"/>
              </a:rPr>
              <a:t> VGG16 avec data augmentation </a:t>
            </a:r>
            <a:r>
              <a:rPr lang="fr-FR" dirty="0">
                <a:solidFill>
                  <a:schemeClr val="bg1"/>
                </a:solidFill>
                <a:latin typeface="Arial" panose="020B0604020202020204" pitchFamily="34" charset="0"/>
                <a:cs typeface="Arial" panose="020B0604020202020204" pitchFamily="34" charset="0"/>
              </a:rPr>
              <a:t>(pour les images) étaient les meilleurs candidats, donnant des résultats pertinents.</a:t>
            </a:r>
          </a:p>
          <a:p>
            <a:pPr marL="285750" indent="-285750">
              <a:buFont typeface="Wingdings" panose="05000000000000000000" pitchFamily="2" charset="2"/>
              <a:buChar char="q"/>
            </a:pPr>
            <a:endParaRPr lang="fr-FR" dirty="0">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fr-FR" dirty="0">
                <a:solidFill>
                  <a:schemeClr val="bg1"/>
                </a:solidFill>
                <a:latin typeface="Arial" panose="020B0604020202020204" pitchFamily="34" charset="0"/>
                <a:cs typeface="Arial" panose="020B0604020202020204" pitchFamily="34" charset="0"/>
              </a:rPr>
              <a:t>La classification automatique des biens de consommation est tout à fait réalisable, car elle permet d’améliorer l’expérience des utilisateur</a:t>
            </a:r>
          </a:p>
          <a:p>
            <a:endParaRPr lang="fr-FR"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91082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D7EB793-13B8-134C-BC2C-E04FA6218F2E}"/>
              </a:ext>
            </a:extLst>
          </p:cNvPr>
          <p:cNvSpPr>
            <a:spLocks noGrp="1"/>
          </p:cNvSpPr>
          <p:nvPr>
            <p:ph type="sldNum" sz="quarter" idx="12"/>
          </p:nvPr>
        </p:nvSpPr>
        <p:spPr/>
        <p:txBody>
          <a:bodyPr/>
          <a:lstStyle/>
          <a:p>
            <a:fld id="{6D22F896-40B5-4ADD-8801-0D06FADFA095}" type="slidenum">
              <a:rPr lang="en-US" smtClean="0"/>
              <a:t>29</a:t>
            </a:fld>
            <a:endParaRPr lang="en-US" dirty="0"/>
          </a:p>
        </p:txBody>
      </p:sp>
      <p:pic>
        <p:nvPicPr>
          <p:cNvPr id="3" name="Image 2">
            <a:extLst>
              <a:ext uri="{FF2B5EF4-FFF2-40B4-BE49-F238E27FC236}">
                <a16:creationId xmlns:a16="http://schemas.microsoft.com/office/drawing/2014/main" id="{4469846B-579E-C774-F1E4-44A3AF9C7F49}"/>
              </a:ext>
            </a:extLst>
          </p:cNvPr>
          <p:cNvPicPr>
            <a:picLocks noChangeAspect="1"/>
          </p:cNvPicPr>
          <p:nvPr/>
        </p:nvPicPr>
        <p:blipFill>
          <a:blip r:embed="rId2"/>
          <a:stretch>
            <a:fillRect/>
          </a:stretch>
        </p:blipFill>
        <p:spPr>
          <a:xfrm>
            <a:off x="2904876" y="1749130"/>
            <a:ext cx="5785899" cy="3359740"/>
          </a:xfrm>
          <a:prstGeom prst="rect">
            <a:avLst/>
          </a:prstGeom>
        </p:spPr>
      </p:pic>
    </p:spTree>
    <p:extLst>
      <p:ext uri="{BB962C8B-B14F-4D97-AF65-F5344CB8AC3E}">
        <p14:creationId xmlns:p14="http://schemas.microsoft.com/office/powerpoint/2010/main" val="2950723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074478-C2D1-BBA6-0222-81F3F60CEE71}"/>
              </a:ext>
            </a:extLst>
          </p:cNvPr>
          <p:cNvSpPr>
            <a:spLocks noGrp="1"/>
          </p:cNvSpPr>
          <p:nvPr>
            <p:ph type="title"/>
          </p:nvPr>
        </p:nvSpPr>
        <p:spPr/>
        <p:txBody>
          <a:bodyPr/>
          <a:lstStyle/>
          <a:p>
            <a:r>
              <a:rPr lang="fr-FR" sz="3600" b="1" dirty="0">
                <a:solidFill>
                  <a:schemeClr val="tx1"/>
                </a:solidFill>
                <a:latin typeface="Arial" panose="020B0604020202020204" pitchFamily="34" charset="0"/>
                <a:cs typeface="Arial" panose="020B0604020202020204" pitchFamily="34" charset="0"/>
              </a:rPr>
              <a:t>                 Problématique</a:t>
            </a:r>
            <a:br>
              <a:rPr lang="fr-FR" sz="3600" b="1" dirty="0">
                <a:solidFill>
                  <a:schemeClr val="tx1"/>
                </a:solidFill>
                <a:latin typeface="Arial" panose="020B0604020202020204" pitchFamily="34" charset="0"/>
                <a:cs typeface="Arial" panose="020B0604020202020204" pitchFamily="34" charset="0"/>
              </a:rPr>
            </a:br>
            <a:endParaRPr lang="fr-FR" dirty="0"/>
          </a:p>
        </p:txBody>
      </p:sp>
      <p:sp>
        <p:nvSpPr>
          <p:cNvPr id="4" name="ZoneTexte 3">
            <a:extLst>
              <a:ext uri="{FF2B5EF4-FFF2-40B4-BE49-F238E27FC236}">
                <a16:creationId xmlns:a16="http://schemas.microsoft.com/office/drawing/2014/main" id="{A1FBFDF3-C138-A55F-29FD-35FDD34B393E}"/>
              </a:ext>
            </a:extLst>
          </p:cNvPr>
          <p:cNvSpPr txBox="1"/>
          <p:nvPr/>
        </p:nvSpPr>
        <p:spPr>
          <a:xfrm>
            <a:off x="34277" y="4008172"/>
            <a:ext cx="8437205" cy="1015663"/>
          </a:xfrm>
          <a:prstGeom prst="rect">
            <a:avLst/>
          </a:prstGeom>
          <a:noFill/>
        </p:spPr>
        <p:txBody>
          <a:bodyPr wrap="square">
            <a:spAutoFit/>
          </a:bodyPr>
          <a:lstStyle/>
          <a:p>
            <a:r>
              <a:rPr lang="fr-FR" sz="1500" b="1" u="sng" dirty="0">
                <a:solidFill>
                  <a:schemeClr val="bg1"/>
                </a:solidFill>
                <a:latin typeface="Arial" panose="020B0604020202020204" pitchFamily="34" charset="0"/>
                <a:cs typeface="Arial" panose="020B0604020202020204" pitchFamily="34" charset="0"/>
              </a:rPr>
              <a:t>M</a:t>
            </a:r>
            <a:r>
              <a:rPr lang="fr-FR" sz="1500" b="1" u="sng" dirty="0">
                <a:solidFill>
                  <a:schemeClr val="bg1"/>
                </a:solidFill>
                <a:effectLst/>
                <a:latin typeface="Arial" panose="020B0604020202020204" pitchFamily="34" charset="0"/>
                <a:cs typeface="Arial" panose="020B0604020202020204" pitchFamily="34" charset="0"/>
              </a:rPr>
              <a:t>ission :</a:t>
            </a:r>
          </a:p>
          <a:p>
            <a:endParaRPr lang="fr-FR" sz="1500" b="1" dirty="0">
              <a:solidFill>
                <a:schemeClr val="bg1"/>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q"/>
            </a:pPr>
            <a:r>
              <a:rPr lang="fr-FR" sz="1500" dirty="0">
                <a:solidFill>
                  <a:schemeClr val="bg1"/>
                </a:solidFill>
                <a:latin typeface="Arial" panose="020B0604020202020204" pitchFamily="34" charset="0"/>
                <a:cs typeface="Arial" panose="020B0604020202020204" pitchFamily="34" charset="0"/>
              </a:rPr>
              <a:t>Réalisation une étude de faisabilité d'un moteur de classification automatique </a:t>
            </a:r>
            <a:r>
              <a:rPr lang="fr-FR" sz="1500" dirty="0">
                <a:solidFill>
                  <a:schemeClr val="bg1"/>
                </a:solidFill>
                <a:effectLst/>
                <a:latin typeface="Arial" panose="020B0604020202020204" pitchFamily="34" charset="0"/>
                <a:cs typeface="Arial" panose="020B0604020202020204" pitchFamily="34" charset="0"/>
              </a:rPr>
              <a:t>d’articles, en utilisant leur image et leur description sur le jeu de données d'articles</a:t>
            </a:r>
            <a:endParaRPr lang="fr-FR" sz="1500" dirty="0">
              <a:solidFill>
                <a:schemeClr val="bg1"/>
              </a:solidFill>
              <a:latin typeface="Arial" panose="020B0604020202020204" pitchFamily="34" charset="0"/>
              <a:cs typeface="Arial" panose="020B0604020202020204" pitchFamily="34" charset="0"/>
            </a:endParaRPr>
          </a:p>
        </p:txBody>
      </p:sp>
      <p:sp>
        <p:nvSpPr>
          <p:cNvPr id="5" name="ZoneTexte 4">
            <a:extLst>
              <a:ext uri="{FF2B5EF4-FFF2-40B4-BE49-F238E27FC236}">
                <a16:creationId xmlns:a16="http://schemas.microsoft.com/office/drawing/2014/main" id="{A9D254E7-90C4-76FD-DF9E-060C49FC471E}"/>
              </a:ext>
            </a:extLst>
          </p:cNvPr>
          <p:cNvSpPr txBox="1"/>
          <p:nvPr/>
        </p:nvSpPr>
        <p:spPr>
          <a:xfrm>
            <a:off x="34278" y="5481524"/>
            <a:ext cx="8437205" cy="1246495"/>
          </a:xfrm>
          <a:prstGeom prst="rect">
            <a:avLst/>
          </a:prstGeom>
          <a:noFill/>
        </p:spPr>
        <p:txBody>
          <a:bodyPr wrap="square">
            <a:spAutoFit/>
          </a:bodyPr>
          <a:lstStyle/>
          <a:p>
            <a:r>
              <a:rPr lang="fr-FR" sz="1500" b="1" u="sng" dirty="0">
                <a:solidFill>
                  <a:schemeClr val="bg1"/>
                </a:solidFill>
                <a:effectLst/>
                <a:latin typeface="Arial" panose="020B0604020202020204" pitchFamily="34" charset="0"/>
                <a:cs typeface="Arial" panose="020B0604020202020204" pitchFamily="34" charset="0"/>
              </a:rPr>
              <a:t>Objectif :</a:t>
            </a:r>
          </a:p>
          <a:p>
            <a:endParaRPr lang="fr-FR" sz="1500" b="1" dirty="0">
              <a:solidFill>
                <a:schemeClr val="bg1"/>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q"/>
            </a:pPr>
            <a:r>
              <a:rPr lang="fr-FR" sz="1500" dirty="0">
                <a:solidFill>
                  <a:schemeClr val="bg1"/>
                </a:solidFill>
                <a:latin typeface="Arial" panose="020B0604020202020204" pitchFamily="34" charset="0"/>
                <a:cs typeface="Arial" panose="020B0604020202020204" pitchFamily="34" charset="0"/>
              </a:rPr>
              <a:t>Améliorer l’expérience des utilisateurs</a:t>
            </a:r>
          </a:p>
          <a:p>
            <a:pPr marL="342900" indent="-342900">
              <a:buFont typeface="Wingdings" panose="05000000000000000000" pitchFamily="2" charset="2"/>
              <a:buChar char="q"/>
            </a:pPr>
            <a:endParaRPr lang="fr-FR" sz="1500" dirty="0">
              <a:solidFill>
                <a:schemeClr val="bg1"/>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q"/>
            </a:pPr>
            <a:r>
              <a:rPr lang="fr-FR" sz="1500" dirty="0">
                <a:solidFill>
                  <a:schemeClr val="bg1"/>
                </a:solidFill>
                <a:latin typeface="Arial" panose="020B0604020202020204" pitchFamily="34" charset="0"/>
                <a:cs typeface="Arial" panose="020B0604020202020204" pitchFamily="34" charset="0"/>
              </a:rPr>
              <a:t>Fiabiliser la catégorisation des articles avec pertinence et précision</a:t>
            </a:r>
          </a:p>
        </p:txBody>
      </p:sp>
      <p:sp>
        <p:nvSpPr>
          <p:cNvPr id="6" name="Espace réservé du numéro de diapositive 5">
            <a:extLst>
              <a:ext uri="{FF2B5EF4-FFF2-40B4-BE49-F238E27FC236}">
                <a16:creationId xmlns:a16="http://schemas.microsoft.com/office/drawing/2014/main" id="{E926CCE9-038E-C93F-E605-F3C81D92DA5B}"/>
              </a:ext>
            </a:extLst>
          </p:cNvPr>
          <p:cNvSpPr>
            <a:spLocks noGrp="1"/>
          </p:cNvSpPr>
          <p:nvPr>
            <p:ph type="sldNum" sz="quarter" idx="12"/>
          </p:nvPr>
        </p:nvSpPr>
        <p:spPr/>
        <p:txBody>
          <a:bodyPr/>
          <a:lstStyle/>
          <a:p>
            <a:fld id="{6D22F896-40B5-4ADD-8801-0D06FADFA095}" type="slidenum">
              <a:rPr lang="en-US" smtClean="0"/>
              <a:t>3</a:t>
            </a:fld>
            <a:endParaRPr lang="en-US" dirty="0"/>
          </a:p>
        </p:txBody>
      </p:sp>
      <p:sp>
        <p:nvSpPr>
          <p:cNvPr id="7" name="ZoneTexte 6">
            <a:extLst>
              <a:ext uri="{FF2B5EF4-FFF2-40B4-BE49-F238E27FC236}">
                <a16:creationId xmlns:a16="http://schemas.microsoft.com/office/drawing/2014/main" id="{E8BEBB91-C3B0-1CCB-117A-EF9BFA331760}"/>
              </a:ext>
            </a:extLst>
          </p:cNvPr>
          <p:cNvSpPr txBox="1"/>
          <p:nvPr/>
        </p:nvSpPr>
        <p:spPr>
          <a:xfrm>
            <a:off x="0" y="2153395"/>
            <a:ext cx="8033302" cy="1708160"/>
          </a:xfrm>
          <a:prstGeom prst="rect">
            <a:avLst/>
          </a:prstGeom>
          <a:noFill/>
        </p:spPr>
        <p:txBody>
          <a:bodyPr wrap="square">
            <a:spAutoFit/>
          </a:bodyPr>
          <a:lstStyle/>
          <a:p>
            <a:r>
              <a:rPr lang="fr-FR" sz="1500" b="1" u="sng" dirty="0">
                <a:solidFill>
                  <a:schemeClr val="bg1"/>
                </a:solidFill>
                <a:latin typeface="Arial" panose="020B0604020202020204" pitchFamily="34" charset="0"/>
                <a:cs typeface="Arial" panose="020B0604020202020204" pitchFamily="34" charset="0"/>
              </a:rPr>
              <a:t>Contexte :</a:t>
            </a:r>
          </a:p>
          <a:p>
            <a:endParaRPr lang="fr-FR" sz="1500" dirty="0">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fr-FR" sz="1500" dirty="0">
                <a:solidFill>
                  <a:schemeClr val="bg1"/>
                </a:solidFill>
                <a:latin typeface="Arial" panose="020B0604020202020204" pitchFamily="34" charset="0"/>
                <a:cs typeface="Arial" panose="020B0604020202020204" pitchFamily="34" charset="0"/>
              </a:rPr>
              <a:t>« Place de marché » souhaite lancer une plateforme e-commerce</a:t>
            </a:r>
          </a:p>
          <a:p>
            <a:pPr marL="285750" indent="-285750">
              <a:buFont typeface="Wingdings" panose="05000000000000000000" pitchFamily="2" charset="2"/>
              <a:buChar char="q"/>
            </a:pPr>
            <a:endParaRPr lang="fr-FR" sz="1500" dirty="0">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fr-FR" sz="1500" dirty="0">
                <a:solidFill>
                  <a:schemeClr val="bg1"/>
                </a:solidFill>
                <a:latin typeface="Arial" panose="020B0604020202020204" pitchFamily="34" charset="0"/>
                <a:cs typeface="Arial" panose="020B0604020202020204" pitchFamily="34" charset="0"/>
              </a:rPr>
              <a:t>Les vendeurs postent des photos et descriptions de leurs articles mais l’attribution de catégorie, effectué manuellement est peu fiable.</a:t>
            </a:r>
          </a:p>
          <a:p>
            <a:endParaRPr lang="fr-FR" sz="15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71588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F27A797-9320-95B7-1231-FF65C94E9616}"/>
              </a:ext>
            </a:extLst>
          </p:cNvPr>
          <p:cNvSpPr>
            <a:spLocks noGrp="1"/>
          </p:cNvSpPr>
          <p:nvPr>
            <p:ph type="sldNum" sz="quarter" idx="12"/>
          </p:nvPr>
        </p:nvSpPr>
        <p:spPr/>
        <p:txBody>
          <a:bodyPr/>
          <a:lstStyle/>
          <a:p>
            <a:fld id="{6D22F896-40B5-4ADD-8801-0D06FADFA095}" type="slidenum">
              <a:rPr lang="en-US" smtClean="0"/>
              <a:t>30</a:t>
            </a:fld>
            <a:endParaRPr lang="en-US" dirty="0"/>
          </a:p>
        </p:txBody>
      </p:sp>
      <p:pic>
        <p:nvPicPr>
          <p:cNvPr id="3" name="Image 2">
            <a:extLst>
              <a:ext uri="{FF2B5EF4-FFF2-40B4-BE49-F238E27FC236}">
                <a16:creationId xmlns:a16="http://schemas.microsoft.com/office/drawing/2014/main" id="{C08BAB25-C7C9-167B-4354-AECE275AE07B}"/>
              </a:ext>
            </a:extLst>
          </p:cNvPr>
          <p:cNvPicPr>
            <a:picLocks noChangeAspect="1"/>
          </p:cNvPicPr>
          <p:nvPr/>
        </p:nvPicPr>
        <p:blipFill>
          <a:blip r:embed="rId2"/>
          <a:stretch>
            <a:fillRect/>
          </a:stretch>
        </p:blipFill>
        <p:spPr>
          <a:xfrm>
            <a:off x="2997196" y="1946528"/>
            <a:ext cx="6197607" cy="3231229"/>
          </a:xfrm>
          <a:prstGeom prst="rect">
            <a:avLst/>
          </a:prstGeom>
        </p:spPr>
      </p:pic>
    </p:spTree>
    <p:extLst>
      <p:ext uri="{BB962C8B-B14F-4D97-AF65-F5344CB8AC3E}">
        <p14:creationId xmlns:p14="http://schemas.microsoft.com/office/powerpoint/2010/main" val="2737137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56559B-6E28-401C-D8D3-27267145B082}"/>
              </a:ext>
            </a:extLst>
          </p:cNvPr>
          <p:cNvSpPr>
            <a:spLocks noGrp="1"/>
          </p:cNvSpPr>
          <p:nvPr>
            <p:ph type="title"/>
          </p:nvPr>
        </p:nvSpPr>
        <p:spPr/>
        <p:txBody>
          <a:bodyPr>
            <a:normAutofit fontScale="90000"/>
          </a:bodyPr>
          <a:lstStyle/>
          <a:p>
            <a:pPr algn="ctr"/>
            <a:br>
              <a:rPr lang="fr-FR" sz="3600" b="1" i="0" dirty="0">
                <a:solidFill>
                  <a:schemeClr val="tx1"/>
                </a:solidFill>
                <a:effectLst/>
                <a:latin typeface="Arial" panose="020B0604020202020204" pitchFamily="34" charset="0"/>
                <a:cs typeface="Arial" panose="020B0604020202020204" pitchFamily="34" charset="0"/>
              </a:rPr>
            </a:br>
            <a:r>
              <a:rPr lang="fr-FR" sz="3600" b="1" i="0" dirty="0">
                <a:solidFill>
                  <a:schemeClr val="tx1"/>
                </a:solidFill>
                <a:effectLst/>
                <a:latin typeface="Arial" panose="020B0604020202020204" pitchFamily="34" charset="0"/>
                <a:cs typeface="Arial" panose="020B0604020202020204" pitchFamily="34" charset="0"/>
              </a:rPr>
              <a:t>Qualité du jeu de données</a:t>
            </a:r>
            <a:br>
              <a:rPr lang="fr-FR" sz="3600" b="1" i="0" dirty="0">
                <a:solidFill>
                  <a:schemeClr val="tx1"/>
                </a:solidFill>
                <a:effectLst/>
                <a:latin typeface="Arial" panose="020B0604020202020204" pitchFamily="34" charset="0"/>
                <a:cs typeface="Arial" panose="020B0604020202020204" pitchFamily="34" charset="0"/>
              </a:rPr>
            </a:br>
            <a:endParaRPr lang="fr-FR" dirty="0"/>
          </a:p>
        </p:txBody>
      </p:sp>
      <p:pic>
        <p:nvPicPr>
          <p:cNvPr id="3" name="Picture 2">
            <a:extLst>
              <a:ext uri="{FF2B5EF4-FFF2-40B4-BE49-F238E27FC236}">
                <a16:creationId xmlns:a16="http://schemas.microsoft.com/office/drawing/2014/main" id="{37ECE339-4C91-1B2A-8786-42DD07A27D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1029" y="3132985"/>
            <a:ext cx="4484913" cy="350831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D16C704B-1E26-EC99-EA49-6F10386ED1F8}"/>
              </a:ext>
            </a:extLst>
          </p:cNvPr>
          <p:cNvPicPr>
            <a:picLocks noChangeAspect="1"/>
          </p:cNvPicPr>
          <p:nvPr/>
        </p:nvPicPr>
        <p:blipFill>
          <a:blip r:embed="rId3"/>
          <a:stretch>
            <a:fillRect/>
          </a:stretch>
        </p:blipFill>
        <p:spPr>
          <a:xfrm>
            <a:off x="5197150" y="2255651"/>
            <a:ext cx="6994849" cy="745506"/>
          </a:xfrm>
          <a:prstGeom prst="rect">
            <a:avLst/>
          </a:prstGeom>
        </p:spPr>
      </p:pic>
      <p:sp>
        <p:nvSpPr>
          <p:cNvPr id="5" name="ZoneTexte 4">
            <a:extLst>
              <a:ext uri="{FF2B5EF4-FFF2-40B4-BE49-F238E27FC236}">
                <a16:creationId xmlns:a16="http://schemas.microsoft.com/office/drawing/2014/main" id="{BA043C4B-A4DC-C5B4-627D-9045D6B50E96}"/>
              </a:ext>
            </a:extLst>
          </p:cNvPr>
          <p:cNvSpPr txBox="1"/>
          <p:nvPr/>
        </p:nvSpPr>
        <p:spPr>
          <a:xfrm>
            <a:off x="88643" y="2055762"/>
            <a:ext cx="6097554" cy="2631490"/>
          </a:xfrm>
          <a:prstGeom prst="rect">
            <a:avLst/>
          </a:prstGeom>
          <a:noFill/>
        </p:spPr>
        <p:txBody>
          <a:bodyPr wrap="square">
            <a:spAutoFit/>
          </a:bodyPr>
          <a:lstStyle/>
          <a:p>
            <a:pPr marL="285750" indent="-285750">
              <a:buFont typeface="Wingdings" panose="05000000000000000000" pitchFamily="2" charset="2"/>
              <a:buChar char="q"/>
            </a:pPr>
            <a:r>
              <a:rPr lang="fr-FR" sz="1500" dirty="0">
                <a:solidFill>
                  <a:schemeClr val="bg1"/>
                </a:solidFill>
                <a:latin typeface="Arial" panose="020B0604020202020204" pitchFamily="34" charset="0"/>
                <a:cs typeface="Arial" panose="020B0604020202020204" pitchFamily="34" charset="0"/>
              </a:rPr>
              <a:t>Données issues de la base </a:t>
            </a:r>
            <a:r>
              <a:rPr lang="fr-FR" sz="1500" dirty="0" err="1">
                <a:solidFill>
                  <a:schemeClr val="bg1"/>
                </a:solidFill>
                <a:latin typeface="Arial" panose="020B0604020202020204" pitchFamily="34" charset="0"/>
                <a:cs typeface="Arial" panose="020B0604020202020204" pitchFamily="34" charset="0"/>
              </a:rPr>
              <a:t>FlipKart</a:t>
            </a:r>
            <a:endParaRPr lang="fr-FR" sz="1500" dirty="0">
              <a:solidFill>
                <a:schemeClr val="bg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fr-FR" sz="1500" dirty="0">
                <a:solidFill>
                  <a:schemeClr val="bg1"/>
                </a:solidFill>
                <a:latin typeface="Arial" panose="020B0604020202020204" pitchFamily="34" charset="0"/>
                <a:cs typeface="Arial" panose="020B0604020202020204" pitchFamily="34" charset="0"/>
              </a:rPr>
              <a:t>1050 produits</a:t>
            </a:r>
          </a:p>
          <a:p>
            <a:pPr marL="742950" lvl="1" indent="-285750">
              <a:buFont typeface="Wingdings" panose="05000000000000000000" pitchFamily="2" charset="2"/>
              <a:buChar char="Ø"/>
            </a:pPr>
            <a:r>
              <a:rPr lang="fr-FR" sz="1500" dirty="0">
                <a:solidFill>
                  <a:schemeClr val="bg1"/>
                </a:solidFill>
                <a:latin typeface="Arial" panose="020B0604020202020204" pitchFamily="34" charset="0"/>
                <a:cs typeface="Arial" panose="020B0604020202020204" pitchFamily="34" charset="0"/>
              </a:rPr>
              <a:t>15 indicateurs couvrant plusieurs types</a:t>
            </a:r>
          </a:p>
          <a:p>
            <a:pPr marL="742950" lvl="1" indent="-285750">
              <a:buFont typeface="Wingdings" panose="05000000000000000000" pitchFamily="2" charset="2"/>
              <a:buChar char="Ø"/>
            </a:pPr>
            <a:endParaRPr lang="fr-FR" sz="1500" dirty="0">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fr-FR" sz="1500" dirty="0">
                <a:solidFill>
                  <a:schemeClr val="bg1"/>
                </a:solidFill>
                <a:latin typeface="Arial" panose="020B0604020202020204" pitchFamily="34" charset="0"/>
                <a:cs typeface="Arial" panose="020B0604020202020204" pitchFamily="34" charset="0"/>
              </a:rPr>
              <a:t>Informations:</a:t>
            </a:r>
          </a:p>
          <a:p>
            <a:pPr marL="742950" lvl="1" indent="-285750">
              <a:buFont typeface="Wingdings" panose="05000000000000000000" pitchFamily="2" charset="2"/>
              <a:buChar char="Ø"/>
            </a:pPr>
            <a:r>
              <a:rPr lang="fr-FR" sz="1500" dirty="0">
                <a:solidFill>
                  <a:schemeClr val="bg1"/>
                </a:solidFill>
                <a:latin typeface="Arial" panose="020B0604020202020204" pitchFamily="34" charset="0"/>
                <a:cs typeface="Arial" panose="020B0604020202020204" pitchFamily="34" charset="0"/>
              </a:rPr>
              <a:t>Informations produits</a:t>
            </a:r>
          </a:p>
          <a:p>
            <a:pPr marL="742950" lvl="1" indent="-285750">
              <a:buFont typeface="Wingdings" panose="05000000000000000000" pitchFamily="2" charset="2"/>
              <a:buChar char="Ø"/>
            </a:pPr>
            <a:r>
              <a:rPr lang="fr-FR" sz="1500" dirty="0">
                <a:solidFill>
                  <a:schemeClr val="bg1"/>
                </a:solidFill>
                <a:latin typeface="Arial" panose="020B0604020202020204" pitchFamily="34" charset="0"/>
                <a:cs typeface="Arial" panose="020B0604020202020204" pitchFamily="34" charset="0"/>
              </a:rPr>
              <a:t>Informations tarifaires</a:t>
            </a:r>
          </a:p>
          <a:p>
            <a:pPr marL="742950" lvl="1" indent="-285750">
              <a:buFont typeface="Wingdings" panose="05000000000000000000" pitchFamily="2" charset="2"/>
              <a:buChar char="Ø"/>
            </a:pPr>
            <a:r>
              <a:rPr lang="fr-FR" sz="1500" dirty="0">
                <a:solidFill>
                  <a:schemeClr val="bg1"/>
                </a:solidFill>
                <a:latin typeface="Arial" panose="020B0604020202020204" pitchFamily="34" charset="0"/>
                <a:cs typeface="Arial" panose="020B0604020202020204" pitchFamily="34" charset="0"/>
              </a:rPr>
              <a:t>Descriptions produits</a:t>
            </a:r>
          </a:p>
          <a:p>
            <a:pPr marL="742950" lvl="1" indent="-285750">
              <a:buFont typeface="Wingdings" panose="05000000000000000000" pitchFamily="2" charset="2"/>
              <a:buChar char="Ø"/>
            </a:pPr>
            <a:r>
              <a:rPr lang="fr-FR" sz="1500" dirty="0">
                <a:solidFill>
                  <a:schemeClr val="bg1"/>
                </a:solidFill>
                <a:latin typeface="Arial" panose="020B0604020202020204" pitchFamily="34" charset="0"/>
                <a:cs typeface="Arial" panose="020B0604020202020204" pitchFamily="34" charset="0"/>
              </a:rPr>
              <a:t>Images produits</a:t>
            </a:r>
          </a:p>
          <a:p>
            <a:pPr marL="742950" lvl="1" indent="-285750">
              <a:buFont typeface="Wingdings" panose="05000000000000000000" pitchFamily="2" charset="2"/>
              <a:buChar char="Ø"/>
            </a:pPr>
            <a:endParaRPr lang="fr-FR" sz="1500" dirty="0">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fr-FR" sz="1500" dirty="0">
                <a:solidFill>
                  <a:schemeClr val="bg1"/>
                </a:solidFill>
                <a:latin typeface="Arial" panose="020B0604020202020204" pitchFamily="34" charset="0"/>
                <a:cs typeface="Arial" panose="020B0604020202020204" pitchFamily="34" charset="0"/>
              </a:rPr>
              <a:t>Colonnes très bien renseignées</a:t>
            </a:r>
          </a:p>
        </p:txBody>
      </p:sp>
      <p:pic>
        <p:nvPicPr>
          <p:cNvPr id="6" name="Picture 4">
            <a:extLst>
              <a:ext uri="{FF2B5EF4-FFF2-40B4-BE49-F238E27FC236}">
                <a16:creationId xmlns:a16="http://schemas.microsoft.com/office/drawing/2014/main" id="{0E15A62E-C424-0224-0315-6EAABD2C4E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7240" y="3111955"/>
            <a:ext cx="4254759" cy="3508309"/>
          </a:xfrm>
          <a:prstGeom prst="rect">
            <a:avLst/>
          </a:prstGeom>
          <a:noFill/>
          <a:extLst>
            <a:ext uri="{909E8E84-426E-40DD-AFC4-6F175D3DCCD1}">
              <a14:hiddenFill xmlns:a14="http://schemas.microsoft.com/office/drawing/2010/main">
                <a:solidFill>
                  <a:srgbClr val="FFFFFF"/>
                </a:solidFill>
              </a14:hiddenFill>
            </a:ext>
          </a:extLst>
        </p:spPr>
      </p:pic>
      <p:sp>
        <p:nvSpPr>
          <p:cNvPr id="7" name="Espace réservé du numéro de diapositive 6">
            <a:extLst>
              <a:ext uri="{FF2B5EF4-FFF2-40B4-BE49-F238E27FC236}">
                <a16:creationId xmlns:a16="http://schemas.microsoft.com/office/drawing/2014/main" id="{D1AE478B-3E0E-B906-F0DF-B91149C32140}"/>
              </a:ext>
            </a:extLst>
          </p:cNvPr>
          <p:cNvSpPr>
            <a:spLocks noGrp="1"/>
          </p:cNvSpPr>
          <p:nvPr>
            <p:ph type="sldNum" sz="quarter" idx="12"/>
          </p:nvPr>
        </p:nvSpPr>
        <p:spPr/>
        <p:txBody>
          <a:bodyPr/>
          <a:lstStyle/>
          <a:p>
            <a:fld id="{6D22F896-40B5-4ADD-8801-0D06FADFA095}" type="slidenum">
              <a:rPr lang="en-US" smtClean="0"/>
              <a:t>4</a:t>
            </a:fld>
            <a:endParaRPr lang="en-US" dirty="0"/>
          </a:p>
        </p:txBody>
      </p:sp>
    </p:spTree>
    <p:extLst>
      <p:ext uri="{BB962C8B-B14F-4D97-AF65-F5344CB8AC3E}">
        <p14:creationId xmlns:p14="http://schemas.microsoft.com/office/powerpoint/2010/main" val="15455091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231DFC-A87C-F9D3-8AC1-07B4B9F5F317}"/>
              </a:ext>
            </a:extLst>
          </p:cNvPr>
          <p:cNvSpPr>
            <a:spLocks noGrp="1"/>
          </p:cNvSpPr>
          <p:nvPr>
            <p:ph type="title"/>
          </p:nvPr>
        </p:nvSpPr>
        <p:spPr/>
        <p:txBody>
          <a:bodyPr/>
          <a:lstStyle/>
          <a:p>
            <a:pPr algn="ctr"/>
            <a:r>
              <a:rPr lang="fr-FR" sz="3600" b="1" dirty="0">
                <a:solidFill>
                  <a:schemeClr val="tx1"/>
                </a:solidFill>
                <a:latin typeface="Arial" panose="020B0604020202020204" pitchFamily="34" charset="0"/>
                <a:cs typeface="Arial" panose="020B0604020202020204" pitchFamily="34" charset="0"/>
              </a:rPr>
              <a:t>Préparation des données</a:t>
            </a:r>
            <a:endParaRPr lang="fr-FR" dirty="0"/>
          </a:p>
        </p:txBody>
      </p:sp>
      <p:sp>
        <p:nvSpPr>
          <p:cNvPr id="3" name="ZoneTexte 2">
            <a:extLst>
              <a:ext uri="{FF2B5EF4-FFF2-40B4-BE49-F238E27FC236}">
                <a16:creationId xmlns:a16="http://schemas.microsoft.com/office/drawing/2014/main" id="{ABE13FB6-3424-0DCF-7340-18D25A4A42A2}"/>
              </a:ext>
            </a:extLst>
          </p:cNvPr>
          <p:cNvSpPr txBox="1"/>
          <p:nvPr/>
        </p:nvSpPr>
        <p:spPr>
          <a:xfrm>
            <a:off x="149388" y="2542803"/>
            <a:ext cx="8894407" cy="323165"/>
          </a:xfrm>
          <a:prstGeom prst="rect">
            <a:avLst/>
          </a:prstGeom>
          <a:noFill/>
        </p:spPr>
        <p:txBody>
          <a:bodyPr wrap="square">
            <a:spAutoFit/>
          </a:bodyPr>
          <a:lstStyle/>
          <a:p>
            <a:pPr marL="285750" indent="-285750">
              <a:buFont typeface="Wingdings" panose="05000000000000000000" pitchFamily="2" charset="2"/>
              <a:buChar char="q"/>
            </a:pPr>
            <a:r>
              <a:rPr lang="fr-FR" sz="1500" b="1" dirty="0">
                <a:solidFill>
                  <a:schemeClr val="bg1"/>
                </a:solidFill>
                <a:latin typeface="Arial" panose="020B0604020202020204" pitchFamily="34" charset="0"/>
                <a:cs typeface="Arial" panose="020B0604020202020204" pitchFamily="34" charset="0"/>
              </a:rPr>
              <a:t>Données textuelles :  </a:t>
            </a:r>
            <a:r>
              <a:rPr lang="fr-FR" sz="1500" dirty="0">
                <a:solidFill>
                  <a:schemeClr val="bg1"/>
                </a:solidFill>
                <a:latin typeface="Arial" panose="020B0604020202020204" pitchFamily="34" charset="0"/>
                <a:cs typeface="Arial" panose="020B0604020202020204" pitchFamily="34" charset="0"/>
              </a:rPr>
              <a:t>Identifiant, nom, description, marque et catégorie des produits</a:t>
            </a:r>
          </a:p>
        </p:txBody>
      </p:sp>
      <p:sp>
        <p:nvSpPr>
          <p:cNvPr id="4" name="ZoneTexte 3">
            <a:extLst>
              <a:ext uri="{FF2B5EF4-FFF2-40B4-BE49-F238E27FC236}">
                <a16:creationId xmlns:a16="http://schemas.microsoft.com/office/drawing/2014/main" id="{50CC1411-DC76-0E69-9760-167C7EF25E81}"/>
              </a:ext>
            </a:extLst>
          </p:cNvPr>
          <p:cNvSpPr txBox="1"/>
          <p:nvPr/>
        </p:nvSpPr>
        <p:spPr>
          <a:xfrm>
            <a:off x="0" y="2077585"/>
            <a:ext cx="6097554" cy="400110"/>
          </a:xfrm>
          <a:prstGeom prst="rect">
            <a:avLst/>
          </a:prstGeom>
          <a:noFill/>
        </p:spPr>
        <p:txBody>
          <a:bodyPr wrap="square">
            <a:spAutoFit/>
          </a:bodyPr>
          <a:lstStyle/>
          <a:p>
            <a:r>
              <a:rPr lang="fr-FR" sz="2000" b="1" u="sng" dirty="0">
                <a:solidFill>
                  <a:schemeClr val="bg1"/>
                </a:solidFill>
                <a:latin typeface="Arial" panose="020B0604020202020204" pitchFamily="34" charset="0"/>
                <a:cs typeface="Arial" panose="020B0604020202020204" pitchFamily="34" charset="0"/>
              </a:rPr>
              <a:t>Ce qui nous intéresse:</a:t>
            </a:r>
          </a:p>
        </p:txBody>
      </p:sp>
      <p:pic>
        <p:nvPicPr>
          <p:cNvPr id="5" name="Image 4">
            <a:extLst>
              <a:ext uri="{FF2B5EF4-FFF2-40B4-BE49-F238E27FC236}">
                <a16:creationId xmlns:a16="http://schemas.microsoft.com/office/drawing/2014/main" id="{01D22F77-D2FB-0117-5C43-92A70CF87D68}"/>
              </a:ext>
            </a:extLst>
          </p:cNvPr>
          <p:cNvPicPr>
            <a:picLocks noChangeAspect="1"/>
          </p:cNvPicPr>
          <p:nvPr/>
        </p:nvPicPr>
        <p:blipFill>
          <a:blip r:embed="rId2"/>
          <a:stretch>
            <a:fillRect/>
          </a:stretch>
        </p:blipFill>
        <p:spPr>
          <a:xfrm>
            <a:off x="680321" y="2893306"/>
            <a:ext cx="8363474" cy="1715356"/>
          </a:xfrm>
          <a:prstGeom prst="rect">
            <a:avLst/>
          </a:prstGeom>
        </p:spPr>
      </p:pic>
      <p:sp>
        <p:nvSpPr>
          <p:cNvPr id="6" name="ZoneTexte 5">
            <a:extLst>
              <a:ext uri="{FF2B5EF4-FFF2-40B4-BE49-F238E27FC236}">
                <a16:creationId xmlns:a16="http://schemas.microsoft.com/office/drawing/2014/main" id="{B5FE7733-ED9D-E2DE-B1A3-E797D01EFD9C}"/>
              </a:ext>
            </a:extLst>
          </p:cNvPr>
          <p:cNvSpPr txBox="1"/>
          <p:nvPr/>
        </p:nvSpPr>
        <p:spPr>
          <a:xfrm>
            <a:off x="97193" y="4782845"/>
            <a:ext cx="12094807" cy="323165"/>
          </a:xfrm>
          <a:prstGeom prst="rect">
            <a:avLst/>
          </a:prstGeom>
          <a:noFill/>
        </p:spPr>
        <p:txBody>
          <a:bodyPr wrap="square">
            <a:spAutoFit/>
          </a:bodyPr>
          <a:lstStyle/>
          <a:p>
            <a:r>
              <a:rPr lang="fr-FR" sz="1500" dirty="0">
                <a:solidFill>
                  <a:schemeClr val="bg1"/>
                </a:solidFill>
                <a:latin typeface="Arial" panose="020B0604020202020204" pitchFamily="34" charset="0"/>
                <a:cs typeface="Arial" panose="020B0604020202020204" pitchFamily="34" charset="0"/>
              </a:rPr>
              <a:t>❑ </a:t>
            </a:r>
            <a:r>
              <a:rPr lang="fr-FR" sz="1500" b="1" dirty="0">
                <a:solidFill>
                  <a:schemeClr val="bg1"/>
                </a:solidFill>
                <a:latin typeface="Arial" panose="020B0604020202020204" pitchFamily="34" charset="0"/>
                <a:cs typeface="Arial" panose="020B0604020202020204" pitchFamily="34" charset="0"/>
              </a:rPr>
              <a:t>Données visuelles : </a:t>
            </a:r>
            <a:r>
              <a:rPr lang="fr-FR" sz="1500" dirty="0">
                <a:solidFill>
                  <a:schemeClr val="bg1"/>
                </a:solidFill>
                <a:latin typeface="Arial" panose="020B0604020202020204" pitchFamily="34" charset="0"/>
                <a:cs typeface="Arial" panose="020B0604020202020204" pitchFamily="34" charset="0"/>
              </a:rPr>
              <a:t>Image des produits (ce sont des images isolées sur fond blanc avec des résolutions et ratio d’aspect variables)</a:t>
            </a:r>
          </a:p>
        </p:txBody>
      </p:sp>
      <p:pic>
        <p:nvPicPr>
          <p:cNvPr id="7" name="Image 6">
            <a:extLst>
              <a:ext uri="{FF2B5EF4-FFF2-40B4-BE49-F238E27FC236}">
                <a16:creationId xmlns:a16="http://schemas.microsoft.com/office/drawing/2014/main" id="{704169BD-748D-B717-D471-BBED03935872}"/>
              </a:ext>
            </a:extLst>
          </p:cNvPr>
          <p:cNvPicPr>
            <a:picLocks noChangeAspect="1"/>
          </p:cNvPicPr>
          <p:nvPr/>
        </p:nvPicPr>
        <p:blipFill>
          <a:blip r:embed="rId3"/>
          <a:stretch>
            <a:fillRect/>
          </a:stretch>
        </p:blipFill>
        <p:spPr>
          <a:xfrm>
            <a:off x="448100" y="5197559"/>
            <a:ext cx="1569333" cy="1551700"/>
          </a:xfrm>
          <a:prstGeom prst="rect">
            <a:avLst/>
          </a:prstGeom>
        </p:spPr>
      </p:pic>
      <p:sp>
        <p:nvSpPr>
          <p:cNvPr id="8" name="Espace réservé du numéro de diapositive 7">
            <a:extLst>
              <a:ext uri="{FF2B5EF4-FFF2-40B4-BE49-F238E27FC236}">
                <a16:creationId xmlns:a16="http://schemas.microsoft.com/office/drawing/2014/main" id="{B466068B-A46F-CEFF-EF51-B000E7CA1E05}"/>
              </a:ext>
            </a:extLst>
          </p:cNvPr>
          <p:cNvSpPr>
            <a:spLocks noGrp="1"/>
          </p:cNvSpPr>
          <p:nvPr>
            <p:ph type="sldNum" sz="quarter" idx="12"/>
          </p:nvPr>
        </p:nvSpPr>
        <p:spPr/>
        <p:txBody>
          <a:bodyPr/>
          <a:lstStyle/>
          <a:p>
            <a:fld id="{6D22F896-40B5-4ADD-8801-0D06FADFA095}" type="slidenum">
              <a:rPr lang="en-US" smtClean="0"/>
              <a:t>5</a:t>
            </a:fld>
            <a:endParaRPr lang="en-US" dirty="0"/>
          </a:p>
        </p:txBody>
      </p:sp>
      <p:pic>
        <p:nvPicPr>
          <p:cNvPr id="10" name="Image 9">
            <a:extLst>
              <a:ext uri="{FF2B5EF4-FFF2-40B4-BE49-F238E27FC236}">
                <a16:creationId xmlns:a16="http://schemas.microsoft.com/office/drawing/2014/main" id="{0C075995-1234-CE24-1ED5-7ED78F1C7EF3}"/>
              </a:ext>
            </a:extLst>
          </p:cNvPr>
          <p:cNvPicPr>
            <a:picLocks noChangeAspect="1"/>
          </p:cNvPicPr>
          <p:nvPr/>
        </p:nvPicPr>
        <p:blipFill>
          <a:blip r:embed="rId4"/>
          <a:stretch>
            <a:fillRect/>
          </a:stretch>
        </p:blipFill>
        <p:spPr>
          <a:xfrm>
            <a:off x="2264110" y="5197558"/>
            <a:ext cx="1569333" cy="1551701"/>
          </a:xfrm>
          <a:prstGeom prst="rect">
            <a:avLst/>
          </a:prstGeom>
        </p:spPr>
      </p:pic>
      <p:pic>
        <p:nvPicPr>
          <p:cNvPr id="12" name="Image 11">
            <a:extLst>
              <a:ext uri="{FF2B5EF4-FFF2-40B4-BE49-F238E27FC236}">
                <a16:creationId xmlns:a16="http://schemas.microsoft.com/office/drawing/2014/main" id="{F0F240EC-9036-5C5F-C37A-71F37564FFF6}"/>
              </a:ext>
            </a:extLst>
          </p:cNvPr>
          <p:cNvPicPr>
            <a:picLocks noChangeAspect="1"/>
          </p:cNvPicPr>
          <p:nvPr/>
        </p:nvPicPr>
        <p:blipFill>
          <a:blip r:embed="rId5"/>
          <a:stretch>
            <a:fillRect/>
          </a:stretch>
        </p:blipFill>
        <p:spPr>
          <a:xfrm>
            <a:off x="4126900" y="5222209"/>
            <a:ext cx="1985781" cy="1502397"/>
          </a:xfrm>
          <a:prstGeom prst="rect">
            <a:avLst/>
          </a:prstGeom>
        </p:spPr>
      </p:pic>
      <p:pic>
        <p:nvPicPr>
          <p:cNvPr id="13" name="Image 12">
            <a:extLst>
              <a:ext uri="{FF2B5EF4-FFF2-40B4-BE49-F238E27FC236}">
                <a16:creationId xmlns:a16="http://schemas.microsoft.com/office/drawing/2014/main" id="{6549B42D-5C3D-6E16-645D-9D86A393FC52}"/>
              </a:ext>
            </a:extLst>
          </p:cNvPr>
          <p:cNvPicPr>
            <a:picLocks noChangeAspect="1"/>
          </p:cNvPicPr>
          <p:nvPr/>
        </p:nvPicPr>
        <p:blipFill>
          <a:blip r:embed="rId6"/>
          <a:stretch>
            <a:fillRect/>
          </a:stretch>
        </p:blipFill>
        <p:spPr>
          <a:xfrm>
            <a:off x="6362310" y="5222209"/>
            <a:ext cx="1985781" cy="1466204"/>
          </a:xfrm>
          <a:prstGeom prst="rect">
            <a:avLst/>
          </a:prstGeom>
        </p:spPr>
      </p:pic>
      <p:pic>
        <p:nvPicPr>
          <p:cNvPr id="11" name="Image 10">
            <a:extLst>
              <a:ext uri="{FF2B5EF4-FFF2-40B4-BE49-F238E27FC236}">
                <a16:creationId xmlns:a16="http://schemas.microsoft.com/office/drawing/2014/main" id="{7A60457C-E1BD-0A6E-7A39-F80C6C3D7E20}"/>
              </a:ext>
            </a:extLst>
          </p:cNvPr>
          <p:cNvPicPr>
            <a:picLocks noChangeAspect="1"/>
          </p:cNvPicPr>
          <p:nvPr/>
        </p:nvPicPr>
        <p:blipFill>
          <a:blip r:embed="rId7"/>
          <a:stretch>
            <a:fillRect/>
          </a:stretch>
        </p:blipFill>
        <p:spPr>
          <a:xfrm>
            <a:off x="9812908" y="2836830"/>
            <a:ext cx="1394581" cy="1715356"/>
          </a:xfrm>
          <a:prstGeom prst="rect">
            <a:avLst/>
          </a:prstGeom>
        </p:spPr>
      </p:pic>
      <p:pic>
        <p:nvPicPr>
          <p:cNvPr id="15" name="Image 14">
            <a:extLst>
              <a:ext uri="{FF2B5EF4-FFF2-40B4-BE49-F238E27FC236}">
                <a16:creationId xmlns:a16="http://schemas.microsoft.com/office/drawing/2014/main" id="{E11753A5-FB85-F1FC-5708-FBAD82F0BE48}"/>
              </a:ext>
            </a:extLst>
          </p:cNvPr>
          <p:cNvPicPr>
            <a:picLocks noChangeAspect="1"/>
          </p:cNvPicPr>
          <p:nvPr/>
        </p:nvPicPr>
        <p:blipFill>
          <a:blip r:embed="rId8"/>
          <a:stretch>
            <a:fillRect/>
          </a:stretch>
        </p:blipFill>
        <p:spPr>
          <a:xfrm>
            <a:off x="8767330" y="5930134"/>
            <a:ext cx="1160560" cy="886988"/>
          </a:xfrm>
          <a:prstGeom prst="rect">
            <a:avLst/>
          </a:prstGeom>
        </p:spPr>
      </p:pic>
      <p:pic>
        <p:nvPicPr>
          <p:cNvPr id="19" name="Image 18">
            <a:extLst>
              <a:ext uri="{FF2B5EF4-FFF2-40B4-BE49-F238E27FC236}">
                <a16:creationId xmlns:a16="http://schemas.microsoft.com/office/drawing/2014/main" id="{8D9E9518-63CD-EF1D-1E35-1C0CF3C65811}"/>
              </a:ext>
            </a:extLst>
          </p:cNvPr>
          <p:cNvPicPr>
            <a:picLocks noChangeAspect="1"/>
          </p:cNvPicPr>
          <p:nvPr/>
        </p:nvPicPr>
        <p:blipFill>
          <a:blip r:embed="rId9"/>
          <a:stretch>
            <a:fillRect/>
          </a:stretch>
        </p:blipFill>
        <p:spPr>
          <a:xfrm>
            <a:off x="8763272" y="5182956"/>
            <a:ext cx="1164618" cy="724088"/>
          </a:xfrm>
          <a:prstGeom prst="rect">
            <a:avLst/>
          </a:prstGeom>
        </p:spPr>
      </p:pic>
      <p:pic>
        <p:nvPicPr>
          <p:cNvPr id="20" name="Image 19">
            <a:extLst>
              <a:ext uri="{FF2B5EF4-FFF2-40B4-BE49-F238E27FC236}">
                <a16:creationId xmlns:a16="http://schemas.microsoft.com/office/drawing/2014/main" id="{576FC803-09E3-048D-7563-92F15850F38B}"/>
              </a:ext>
            </a:extLst>
          </p:cNvPr>
          <p:cNvPicPr>
            <a:picLocks noChangeAspect="1"/>
          </p:cNvPicPr>
          <p:nvPr/>
        </p:nvPicPr>
        <p:blipFill>
          <a:blip r:embed="rId10"/>
          <a:stretch>
            <a:fillRect/>
          </a:stretch>
        </p:blipFill>
        <p:spPr>
          <a:xfrm>
            <a:off x="9978820" y="5182955"/>
            <a:ext cx="1904786" cy="1634167"/>
          </a:xfrm>
          <a:prstGeom prst="rect">
            <a:avLst/>
          </a:prstGeom>
        </p:spPr>
      </p:pic>
    </p:spTree>
    <p:extLst>
      <p:ext uri="{BB962C8B-B14F-4D97-AF65-F5344CB8AC3E}">
        <p14:creationId xmlns:p14="http://schemas.microsoft.com/office/powerpoint/2010/main" val="2596696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AFD81EE-5C5E-243B-BC6F-7F864E501888}"/>
              </a:ext>
            </a:extLst>
          </p:cNvPr>
          <p:cNvSpPr txBox="1"/>
          <p:nvPr/>
        </p:nvSpPr>
        <p:spPr>
          <a:xfrm>
            <a:off x="202941" y="271126"/>
            <a:ext cx="6097554" cy="400110"/>
          </a:xfrm>
          <a:prstGeom prst="rect">
            <a:avLst/>
          </a:prstGeom>
          <a:noFill/>
        </p:spPr>
        <p:txBody>
          <a:bodyPr wrap="square">
            <a:spAutoFit/>
          </a:bodyPr>
          <a:lstStyle/>
          <a:p>
            <a:pPr marL="342900" indent="-342900">
              <a:buFont typeface="Wingdings" panose="05000000000000000000" pitchFamily="2" charset="2"/>
              <a:buChar char="q"/>
            </a:pPr>
            <a:r>
              <a:rPr lang="fr-FR" sz="2000" b="1" u="sng" dirty="0">
                <a:solidFill>
                  <a:schemeClr val="bg1"/>
                </a:solidFill>
                <a:latin typeface="Arial" panose="020B0604020202020204" pitchFamily="34" charset="0"/>
                <a:cs typeface="Arial" panose="020B0604020202020204" pitchFamily="34" charset="0"/>
              </a:rPr>
              <a:t>Catégories de produits :</a:t>
            </a:r>
          </a:p>
        </p:txBody>
      </p:sp>
      <p:sp>
        <p:nvSpPr>
          <p:cNvPr id="3" name="ZoneTexte 2">
            <a:extLst>
              <a:ext uri="{FF2B5EF4-FFF2-40B4-BE49-F238E27FC236}">
                <a16:creationId xmlns:a16="http://schemas.microsoft.com/office/drawing/2014/main" id="{F3563B6A-BF39-F765-5E3B-8817E21B3D33}"/>
              </a:ext>
            </a:extLst>
          </p:cNvPr>
          <p:cNvSpPr txBox="1"/>
          <p:nvPr/>
        </p:nvSpPr>
        <p:spPr>
          <a:xfrm>
            <a:off x="622819" y="786390"/>
            <a:ext cx="9743493" cy="1246495"/>
          </a:xfrm>
          <a:prstGeom prst="rect">
            <a:avLst/>
          </a:prstGeom>
          <a:noFill/>
        </p:spPr>
        <p:txBody>
          <a:bodyPr wrap="square">
            <a:spAutoFit/>
          </a:bodyPr>
          <a:lstStyle/>
          <a:p>
            <a:pPr marL="285750" indent="-285750">
              <a:buFont typeface="Wingdings" panose="05000000000000000000" pitchFamily="2" charset="2"/>
              <a:buChar char="v"/>
            </a:pPr>
            <a:r>
              <a:rPr lang="fr-FR" sz="1500" dirty="0">
                <a:solidFill>
                  <a:schemeClr val="bg1"/>
                </a:solidFill>
                <a:latin typeface="Arial" panose="020B0604020202020204" pitchFamily="34" charset="0"/>
                <a:cs typeface="Arial" panose="020B0604020202020204" pitchFamily="34" charset="0"/>
              </a:rPr>
              <a:t>Chaque produit est catégorisée par un système d'arbres (sur 6 niveaux)</a:t>
            </a:r>
          </a:p>
          <a:p>
            <a:pPr marL="285750" indent="-285750">
              <a:buFont typeface="Wingdings" panose="05000000000000000000" pitchFamily="2" charset="2"/>
              <a:buChar char="v"/>
            </a:pPr>
            <a:endParaRPr lang="fr-FR" sz="1500" dirty="0">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r>
              <a:rPr lang="fr-FR" sz="1500" dirty="0">
                <a:solidFill>
                  <a:schemeClr val="bg1"/>
                </a:solidFill>
                <a:latin typeface="Arial" panose="020B0604020202020204" pitchFamily="34" charset="0"/>
                <a:cs typeface="Arial" panose="020B0604020202020204" pitchFamily="34" charset="0"/>
              </a:rPr>
              <a:t>7 catégories de niveau 1 contenant chacune 150 produits</a:t>
            </a:r>
          </a:p>
          <a:p>
            <a:pPr marL="285750" indent="-285750">
              <a:buFont typeface="Wingdings" panose="05000000000000000000" pitchFamily="2" charset="2"/>
              <a:buChar char="v"/>
            </a:pPr>
            <a:endParaRPr lang="fr-FR" sz="1500" dirty="0">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r>
              <a:rPr lang="fr-FR" sz="1500" dirty="0">
                <a:solidFill>
                  <a:schemeClr val="bg1"/>
                </a:solidFill>
                <a:latin typeface="Arial" panose="020B0604020202020204" pitchFamily="34" charset="0"/>
                <a:cs typeface="Arial" panose="020B0604020202020204" pitchFamily="34" charset="0"/>
              </a:rPr>
              <a:t>Nous nous focaliseront uniquement sur les catégories du produit de niveau 1</a:t>
            </a:r>
          </a:p>
        </p:txBody>
      </p:sp>
      <p:pic>
        <p:nvPicPr>
          <p:cNvPr id="4" name="Picture 4">
            <a:extLst>
              <a:ext uri="{FF2B5EF4-FFF2-40B4-BE49-F238E27FC236}">
                <a16:creationId xmlns:a16="http://schemas.microsoft.com/office/drawing/2014/main" id="{81C7D09E-DB9E-D306-C65E-FEE53631D5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4441" y="2455858"/>
            <a:ext cx="6239696" cy="4186432"/>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EA161358-95D5-146A-6414-715773961A92}"/>
              </a:ext>
            </a:extLst>
          </p:cNvPr>
          <p:cNvPicPr>
            <a:picLocks noChangeAspect="1"/>
          </p:cNvPicPr>
          <p:nvPr/>
        </p:nvPicPr>
        <p:blipFill>
          <a:blip r:embed="rId3"/>
          <a:stretch>
            <a:fillRect/>
          </a:stretch>
        </p:blipFill>
        <p:spPr>
          <a:xfrm>
            <a:off x="407114" y="2167371"/>
            <a:ext cx="3763670" cy="2107958"/>
          </a:xfrm>
          <a:prstGeom prst="rect">
            <a:avLst/>
          </a:prstGeom>
        </p:spPr>
      </p:pic>
      <p:pic>
        <p:nvPicPr>
          <p:cNvPr id="6" name="Image 5">
            <a:extLst>
              <a:ext uri="{FF2B5EF4-FFF2-40B4-BE49-F238E27FC236}">
                <a16:creationId xmlns:a16="http://schemas.microsoft.com/office/drawing/2014/main" id="{668EE771-DC8D-DDD3-A8F5-FA3AF4B44DAF}"/>
              </a:ext>
            </a:extLst>
          </p:cNvPr>
          <p:cNvPicPr>
            <a:picLocks noChangeAspect="1"/>
          </p:cNvPicPr>
          <p:nvPr/>
        </p:nvPicPr>
        <p:blipFill>
          <a:blip r:embed="rId4"/>
          <a:stretch>
            <a:fillRect/>
          </a:stretch>
        </p:blipFill>
        <p:spPr>
          <a:xfrm>
            <a:off x="407114" y="4409816"/>
            <a:ext cx="3688241" cy="2387636"/>
          </a:xfrm>
          <a:prstGeom prst="rect">
            <a:avLst/>
          </a:prstGeom>
        </p:spPr>
      </p:pic>
      <p:sp>
        <p:nvSpPr>
          <p:cNvPr id="7" name="Espace réservé du numéro de diapositive 6">
            <a:extLst>
              <a:ext uri="{FF2B5EF4-FFF2-40B4-BE49-F238E27FC236}">
                <a16:creationId xmlns:a16="http://schemas.microsoft.com/office/drawing/2014/main" id="{62B977F6-0D85-5923-B5A6-FE1DD0F1F115}"/>
              </a:ext>
            </a:extLst>
          </p:cNvPr>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80048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7E606DFF-6000-F6E0-0B83-820D57666A8F}"/>
              </a:ext>
            </a:extLst>
          </p:cNvPr>
          <p:cNvSpPr>
            <a:spLocks noGrp="1"/>
          </p:cNvSpPr>
          <p:nvPr>
            <p:ph type="sldNum" sz="quarter" idx="12"/>
          </p:nvPr>
        </p:nvSpPr>
        <p:spPr/>
        <p:txBody>
          <a:bodyPr/>
          <a:lstStyle/>
          <a:p>
            <a:fld id="{6D22F896-40B5-4ADD-8801-0D06FADFA095}" type="slidenum">
              <a:rPr lang="en-US" smtClean="0"/>
              <a:t>7</a:t>
            </a:fld>
            <a:endParaRPr lang="en-US" dirty="0"/>
          </a:p>
        </p:txBody>
      </p:sp>
      <p:sp>
        <p:nvSpPr>
          <p:cNvPr id="4" name="ZoneTexte 3">
            <a:extLst>
              <a:ext uri="{FF2B5EF4-FFF2-40B4-BE49-F238E27FC236}">
                <a16:creationId xmlns:a16="http://schemas.microsoft.com/office/drawing/2014/main" id="{D2961E7E-3086-4AAC-C16B-A81FD6C14512}"/>
              </a:ext>
            </a:extLst>
          </p:cNvPr>
          <p:cNvSpPr txBox="1"/>
          <p:nvPr/>
        </p:nvSpPr>
        <p:spPr>
          <a:xfrm>
            <a:off x="174948" y="56644"/>
            <a:ext cx="10098055" cy="369332"/>
          </a:xfrm>
          <a:prstGeom prst="rect">
            <a:avLst/>
          </a:prstGeom>
          <a:noFill/>
        </p:spPr>
        <p:txBody>
          <a:bodyPr wrap="square">
            <a:spAutoFit/>
          </a:bodyPr>
          <a:lstStyle/>
          <a:p>
            <a:pPr marL="285750" indent="-285750">
              <a:buFont typeface="Wingdings" panose="05000000000000000000" pitchFamily="2" charset="2"/>
              <a:buChar char="q"/>
            </a:pPr>
            <a:r>
              <a:rPr lang="fr-FR" b="1" dirty="0">
                <a:solidFill>
                  <a:schemeClr val="bg1"/>
                </a:solidFill>
                <a:latin typeface="Arial" panose="020B0604020202020204" pitchFamily="34" charset="0"/>
                <a:cs typeface="Arial" panose="020B0604020202020204" pitchFamily="34" charset="0"/>
              </a:rPr>
              <a:t>Affichage des Top 10 mots les plus fréquents pour chaque catégorie produit de niveau 1</a:t>
            </a:r>
          </a:p>
        </p:txBody>
      </p:sp>
      <p:pic>
        <p:nvPicPr>
          <p:cNvPr id="1026" name="Picture 2">
            <a:extLst>
              <a:ext uri="{FF2B5EF4-FFF2-40B4-BE49-F238E27FC236}">
                <a16:creationId xmlns:a16="http://schemas.microsoft.com/office/drawing/2014/main" id="{CFEA7E7E-89AC-0D00-1935-4B03DE7005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86" y="445531"/>
            <a:ext cx="5391793" cy="21707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3B60EA5-8FB4-40E2-BD0C-94981C23FF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6397" y="455309"/>
            <a:ext cx="4540375" cy="21707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8873F41-76E2-D959-1A57-456E9002F2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86" y="2725901"/>
            <a:ext cx="3729984" cy="195121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4A1B79A-913E-3B92-7E38-354E2A7DB4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7545" y="2723678"/>
            <a:ext cx="3729984" cy="195121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F9F8B3D-6D4A-FB23-5FA3-3EB59E97BF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86" y="4806615"/>
            <a:ext cx="3729984" cy="19512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4B1824EF-E14C-6D97-E160-193C49D238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02060" y="4772502"/>
            <a:ext cx="3804629" cy="198533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BF4CA8E6-6564-DAF8-9DF9-E887368284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01860" y="2723678"/>
            <a:ext cx="4327254" cy="4034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6678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BDBCB9-9549-E588-D762-66D818717B79}"/>
              </a:ext>
            </a:extLst>
          </p:cNvPr>
          <p:cNvSpPr>
            <a:spLocks noGrp="1"/>
          </p:cNvSpPr>
          <p:nvPr>
            <p:ph type="title"/>
          </p:nvPr>
        </p:nvSpPr>
        <p:spPr/>
        <p:txBody>
          <a:bodyPr>
            <a:normAutofit/>
          </a:bodyPr>
          <a:lstStyle/>
          <a:p>
            <a:pPr algn="l"/>
            <a:r>
              <a:rPr lang="fr-FR" b="1" i="0" dirty="0">
                <a:effectLst/>
                <a:latin typeface="Arial" panose="020B0604020202020204" pitchFamily="34" charset="0"/>
                <a:cs typeface="Arial" panose="020B0604020202020204" pitchFamily="34" charset="0"/>
              </a:rPr>
              <a:t>Traitement des données textuelles</a:t>
            </a:r>
          </a:p>
        </p:txBody>
      </p:sp>
      <p:sp>
        <p:nvSpPr>
          <p:cNvPr id="3" name="Espace réservé du numéro de diapositive 2">
            <a:extLst>
              <a:ext uri="{FF2B5EF4-FFF2-40B4-BE49-F238E27FC236}">
                <a16:creationId xmlns:a16="http://schemas.microsoft.com/office/drawing/2014/main" id="{0F593062-027A-680D-53A0-BCACE5E45434}"/>
              </a:ext>
            </a:extLst>
          </p:cNvPr>
          <p:cNvSpPr>
            <a:spLocks noGrp="1"/>
          </p:cNvSpPr>
          <p:nvPr>
            <p:ph type="sldNum" sz="quarter" idx="12"/>
          </p:nvPr>
        </p:nvSpPr>
        <p:spPr/>
        <p:txBody>
          <a:bodyPr/>
          <a:lstStyle/>
          <a:p>
            <a:fld id="{6D22F896-40B5-4ADD-8801-0D06FADFA095}" type="slidenum">
              <a:rPr lang="en-US" smtClean="0"/>
              <a:t>8</a:t>
            </a:fld>
            <a:endParaRPr lang="en-US" dirty="0"/>
          </a:p>
        </p:txBody>
      </p:sp>
      <p:sp>
        <p:nvSpPr>
          <p:cNvPr id="4" name="Flèche : chevron 3">
            <a:extLst>
              <a:ext uri="{FF2B5EF4-FFF2-40B4-BE49-F238E27FC236}">
                <a16:creationId xmlns:a16="http://schemas.microsoft.com/office/drawing/2014/main" id="{CD3CBA49-FFF4-0183-4712-87DC74C614C7}"/>
              </a:ext>
            </a:extLst>
          </p:cNvPr>
          <p:cNvSpPr/>
          <p:nvPr/>
        </p:nvSpPr>
        <p:spPr>
          <a:xfrm>
            <a:off x="-23262" y="2064102"/>
            <a:ext cx="1927900" cy="413454"/>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r>
              <a:rPr lang="fr-FR" sz="1200" b="1" dirty="0">
                <a:solidFill>
                  <a:schemeClr val="bg1"/>
                </a:solidFill>
                <a:latin typeface="Arial" panose="020B0604020202020204" pitchFamily="34" charset="0"/>
                <a:cs typeface="Arial" panose="020B0604020202020204" pitchFamily="34" charset="0"/>
              </a:rPr>
              <a:t>Prétraitement NLP </a:t>
            </a:r>
          </a:p>
        </p:txBody>
      </p:sp>
      <p:sp>
        <p:nvSpPr>
          <p:cNvPr id="6" name="Flèche : chevron 5">
            <a:extLst>
              <a:ext uri="{FF2B5EF4-FFF2-40B4-BE49-F238E27FC236}">
                <a16:creationId xmlns:a16="http://schemas.microsoft.com/office/drawing/2014/main" id="{0B4F16BE-714F-1AB3-B684-50E1D15F9600}"/>
              </a:ext>
            </a:extLst>
          </p:cNvPr>
          <p:cNvSpPr/>
          <p:nvPr/>
        </p:nvSpPr>
        <p:spPr>
          <a:xfrm>
            <a:off x="1904638" y="2043474"/>
            <a:ext cx="2770099" cy="458746"/>
          </a:xfrm>
          <a:prstGeom prst="chevron">
            <a:avLst/>
          </a:prstGeom>
        </p:spPr>
        <p:style>
          <a:lnRef idx="0">
            <a:schemeClr val="accent3"/>
          </a:lnRef>
          <a:fillRef idx="3">
            <a:schemeClr val="accent3"/>
          </a:fillRef>
          <a:effectRef idx="3">
            <a:schemeClr val="accent3"/>
          </a:effectRef>
          <a:fontRef idx="minor">
            <a:schemeClr val="lt1"/>
          </a:fontRef>
        </p:style>
        <p:txBody>
          <a:bodyPr rtlCol="0" anchor="ctr"/>
          <a:lstStyle/>
          <a:p>
            <a:r>
              <a:rPr lang="fr-FR" sz="1200" b="1" dirty="0">
                <a:solidFill>
                  <a:schemeClr val="bg1"/>
                </a:solidFill>
                <a:latin typeface="Arial" panose="020B0604020202020204" pitchFamily="34" charset="0"/>
                <a:cs typeface="Arial" panose="020B0604020202020204" pitchFamily="34" charset="0"/>
              </a:rPr>
              <a:t>Extraction des </a:t>
            </a:r>
            <a:r>
              <a:rPr lang="fr-FR" sz="1200" b="1" dirty="0" err="1">
                <a:solidFill>
                  <a:schemeClr val="bg1"/>
                </a:solidFill>
                <a:latin typeface="Arial" panose="020B0604020202020204" pitchFamily="34" charset="0"/>
                <a:cs typeface="Arial" panose="020B0604020202020204" pitchFamily="34" charset="0"/>
              </a:rPr>
              <a:t>Features</a:t>
            </a:r>
            <a:endParaRPr lang="fr-FR" sz="1200" b="1" dirty="0">
              <a:solidFill>
                <a:schemeClr val="bg1"/>
              </a:solidFill>
              <a:latin typeface="Arial" panose="020B0604020202020204" pitchFamily="34" charset="0"/>
              <a:cs typeface="Arial" panose="020B0604020202020204" pitchFamily="34" charset="0"/>
            </a:endParaRPr>
          </a:p>
        </p:txBody>
      </p:sp>
      <p:sp>
        <p:nvSpPr>
          <p:cNvPr id="16" name="Flèche : chevron 15">
            <a:extLst>
              <a:ext uri="{FF2B5EF4-FFF2-40B4-BE49-F238E27FC236}">
                <a16:creationId xmlns:a16="http://schemas.microsoft.com/office/drawing/2014/main" id="{8818B975-7BA9-066D-CA91-B482C547CE7F}"/>
              </a:ext>
            </a:extLst>
          </p:cNvPr>
          <p:cNvSpPr/>
          <p:nvPr/>
        </p:nvSpPr>
        <p:spPr>
          <a:xfrm>
            <a:off x="4655409" y="2080284"/>
            <a:ext cx="2426642" cy="417631"/>
          </a:xfrm>
          <a:prstGeom prst="chevron">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fr-FR" sz="1200" b="1" dirty="0">
                <a:solidFill>
                  <a:schemeClr val="bg1"/>
                </a:solidFill>
                <a:latin typeface="Arial" panose="020B0604020202020204" pitchFamily="34" charset="0"/>
                <a:cs typeface="Arial" panose="020B0604020202020204" pitchFamily="34" charset="0"/>
              </a:rPr>
              <a:t>Réduction de dimension </a:t>
            </a:r>
          </a:p>
        </p:txBody>
      </p:sp>
      <p:sp>
        <p:nvSpPr>
          <p:cNvPr id="19" name="Flèche : chevron 18">
            <a:extLst>
              <a:ext uri="{FF2B5EF4-FFF2-40B4-BE49-F238E27FC236}">
                <a16:creationId xmlns:a16="http://schemas.microsoft.com/office/drawing/2014/main" id="{E21A207E-CB67-1E6F-2790-1A3905D7A9CE}"/>
              </a:ext>
            </a:extLst>
          </p:cNvPr>
          <p:cNvSpPr/>
          <p:nvPr/>
        </p:nvSpPr>
        <p:spPr>
          <a:xfrm>
            <a:off x="7113263" y="2101147"/>
            <a:ext cx="2719559" cy="396767"/>
          </a:xfrm>
          <a:prstGeom prst="chevron">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r>
              <a:rPr lang="fr-FR" sz="1200" b="1" dirty="0">
                <a:solidFill>
                  <a:schemeClr val="bg1"/>
                </a:solidFill>
                <a:latin typeface="Arial" panose="020B0604020202020204" pitchFamily="34" charset="0"/>
                <a:cs typeface="Arial" panose="020B0604020202020204" pitchFamily="34" charset="0"/>
              </a:rPr>
              <a:t>Classification &amp; visualisation</a:t>
            </a:r>
          </a:p>
        </p:txBody>
      </p:sp>
      <p:sp>
        <p:nvSpPr>
          <p:cNvPr id="20" name="Flèche : chevron 19">
            <a:extLst>
              <a:ext uri="{FF2B5EF4-FFF2-40B4-BE49-F238E27FC236}">
                <a16:creationId xmlns:a16="http://schemas.microsoft.com/office/drawing/2014/main" id="{3F1EBA44-4150-DAFD-2518-7FAA7AA223FD}"/>
              </a:ext>
            </a:extLst>
          </p:cNvPr>
          <p:cNvSpPr/>
          <p:nvPr/>
        </p:nvSpPr>
        <p:spPr>
          <a:xfrm>
            <a:off x="9755570" y="2095623"/>
            <a:ext cx="2436429" cy="396767"/>
          </a:xfrm>
          <a:prstGeom prst="chevron">
            <a:avLst/>
          </a:prstGeom>
        </p:spPr>
        <p:style>
          <a:lnRef idx="1">
            <a:schemeClr val="accent1"/>
          </a:lnRef>
          <a:fillRef idx="2">
            <a:schemeClr val="accent1"/>
          </a:fillRef>
          <a:effectRef idx="1">
            <a:schemeClr val="accent1"/>
          </a:effectRef>
          <a:fontRef idx="minor">
            <a:schemeClr val="dk1"/>
          </a:fontRef>
        </p:style>
        <p:txBody>
          <a:bodyPr rtlCol="0" anchor="ctr"/>
          <a:lstStyle/>
          <a:p>
            <a:r>
              <a:rPr lang="fr-FR" sz="1200" b="1" dirty="0">
                <a:solidFill>
                  <a:schemeClr val="bg1"/>
                </a:solidFill>
                <a:latin typeface="Arial" panose="020B0604020202020204" pitchFamily="34" charset="0"/>
                <a:cs typeface="Arial" panose="020B0604020202020204" pitchFamily="34" charset="0"/>
              </a:rPr>
              <a:t>Evaluation &amp; faisabilité</a:t>
            </a:r>
          </a:p>
        </p:txBody>
      </p:sp>
      <p:sp>
        <p:nvSpPr>
          <p:cNvPr id="21" name="Rectangle 20">
            <a:extLst>
              <a:ext uri="{FF2B5EF4-FFF2-40B4-BE49-F238E27FC236}">
                <a16:creationId xmlns:a16="http://schemas.microsoft.com/office/drawing/2014/main" id="{DD93049C-9D28-1E59-7702-BEE20CA6A3E6}"/>
              </a:ext>
            </a:extLst>
          </p:cNvPr>
          <p:cNvSpPr/>
          <p:nvPr/>
        </p:nvSpPr>
        <p:spPr>
          <a:xfrm>
            <a:off x="1" y="2468616"/>
            <a:ext cx="1743620" cy="134292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285750" indent="-285750">
              <a:buFont typeface="Wingdings" panose="05000000000000000000" pitchFamily="2" charset="2"/>
              <a:buChar char="q"/>
            </a:pPr>
            <a:r>
              <a:rPr lang="fr-FR" sz="1200" b="1" i="0" dirty="0">
                <a:solidFill>
                  <a:srgbClr val="000000"/>
                </a:solidFill>
                <a:effectLst/>
                <a:latin typeface="Arial" panose="020B0604020202020204" pitchFamily="34" charset="0"/>
                <a:cs typeface="Arial" panose="020B0604020202020204" pitchFamily="34" charset="0"/>
              </a:rPr>
              <a:t>Minuscule </a:t>
            </a:r>
          </a:p>
          <a:p>
            <a:pPr marL="285750" indent="-285750">
              <a:buFont typeface="Wingdings" panose="05000000000000000000" pitchFamily="2" charset="2"/>
              <a:buChar char="q"/>
            </a:pPr>
            <a:r>
              <a:rPr lang="fr-FR" sz="1200" b="1" dirty="0">
                <a:solidFill>
                  <a:srgbClr val="000000"/>
                </a:solidFill>
                <a:latin typeface="Arial" panose="020B0604020202020204" pitchFamily="34" charset="0"/>
                <a:cs typeface="Arial" panose="020B0604020202020204" pitchFamily="34" charset="0"/>
              </a:rPr>
              <a:t>S</a:t>
            </a:r>
            <a:r>
              <a:rPr lang="fr-FR" sz="1200" b="1" i="0" dirty="0">
                <a:solidFill>
                  <a:srgbClr val="000000"/>
                </a:solidFill>
                <a:effectLst/>
                <a:latin typeface="Arial" panose="020B0604020202020204" pitchFamily="34" charset="0"/>
                <a:cs typeface="Arial" panose="020B0604020202020204" pitchFamily="34" charset="0"/>
              </a:rPr>
              <a:t>top-</a:t>
            </a:r>
            <a:r>
              <a:rPr lang="fr-FR" sz="1200" b="1" i="0" dirty="0" err="1">
                <a:solidFill>
                  <a:srgbClr val="000000"/>
                </a:solidFill>
                <a:effectLst/>
                <a:latin typeface="Arial" panose="020B0604020202020204" pitchFamily="34" charset="0"/>
                <a:cs typeface="Arial" panose="020B0604020202020204" pitchFamily="34" charset="0"/>
              </a:rPr>
              <a:t>words</a:t>
            </a:r>
            <a:endParaRPr lang="fr-FR" sz="1200" b="1" dirty="0">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fr-FR" sz="1200" b="1" dirty="0" err="1">
                <a:solidFill>
                  <a:schemeClr val="bg1"/>
                </a:solidFill>
                <a:latin typeface="Arial" panose="020B0604020202020204" pitchFamily="34" charset="0"/>
                <a:cs typeface="Arial" panose="020B0604020202020204" pitchFamily="34" charset="0"/>
              </a:rPr>
              <a:t>Tokeniser</a:t>
            </a:r>
            <a:endParaRPr lang="fr-FR" sz="1200" b="1" dirty="0">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fr-FR" sz="1200" b="1" dirty="0" err="1">
                <a:solidFill>
                  <a:schemeClr val="bg1"/>
                </a:solidFill>
                <a:latin typeface="Arial" panose="020B0604020202020204" pitchFamily="34" charset="0"/>
                <a:cs typeface="Arial" panose="020B0604020202020204" pitchFamily="34" charset="0"/>
              </a:rPr>
              <a:t>Stemmer</a:t>
            </a:r>
            <a:endParaRPr lang="fr-FR" sz="1200" b="1" dirty="0">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fr-FR" sz="1200" b="1" dirty="0">
                <a:solidFill>
                  <a:schemeClr val="bg1"/>
                </a:solidFill>
                <a:latin typeface="Arial" panose="020B0604020202020204" pitchFamily="34" charset="0"/>
                <a:cs typeface="Arial" panose="020B0604020202020204" pitchFamily="34" charset="0"/>
              </a:rPr>
              <a:t>Lemmatiser</a:t>
            </a:r>
          </a:p>
        </p:txBody>
      </p:sp>
      <p:sp>
        <p:nvSpPr>
          <p:cNvPr id="22" name="Rectangle 21">
            <a:extLst>
              <a:ext uri="{FF2B5EF4-FFF2-40B4-BE49-F238E27FC236}">
                <a16:creationId xmlns:a16="http://schemas.microsoft.com/office/drawing/2014/main" id="{4CB21C3B-7409-31DA-FC83-470168927001}"/>
              </a:ext>
            </a:extLst>
          </p:cNvPr>
          <p:cNvSpPr/>
          <p:nvPr/>
        </p:nvSpPr>
        <p:spPr>
          <a:xfrm>
            <a:off x="1922150" y="2497915"/>
            <a:ext cx="2530580" cy="1313625"/>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171450" indent="-171450">
              <a:buFont typeface="Wingdings" panose="05000000000000000000" pitchFamily="2" charset="2"/>
              <a:buChar char="q"/>
            </a:pPr>
            <a:r>
              <a:rPr lang="fr-FR" sz="1200" b="1" dirty="0">
                <a:solidFill>
                  <a:schemeClr val="bg1"/>
                </a:solidFill>
                <a:latin typeface="Arial" panose="020B0604020202020204" pitchFamily="34" charset="0"/>
                <a:cs typeface="Arial" panose="020B0604020202020204" pitchFamily="34" charset="0"/>
              </a:rPr>
              <a:t>Bag of </a:t>
            </a:r>
            <a:r>
              <a:rPr lang="fr-FR" sz="1200" b="1" dirty="0" err="1">
                <a:solidFill>
                  <a:schemeClr val="bg1"/>
                </a:solidFill>
                <a:latin typeface="Arial" panose="020B0604020202020204" pitchFamily="34" charset="0"/>
                <a:cs typeface="Arial" panose="020B0604020202020204" pitchFamily="34" charset="0"/>
              </a:rPr>
              <a:t>word</a:t>
            </a:r>
            <a:r>
              <a:rPr lang="fr-FR" sz="1200" b="1" dirty="0">
                <a:solidFill>
                  <a:schemeClr val="bg1"/>
                </a:solidFill>
                <a:latin typeface="Arial" panose="020B0604020202020204" pitchFamily="34" charset="0"/>
                <a:cs typeface="Arial" panose="020B0604020202020204" pitchFamily="34" charset="0"/>
              </a:rPr>
              <a:t> :</a:t>
            </a:r>
          </a:p>
          <a:p>
            <a:pPr marL="628650" lvl="1" indent="-171450">
              <a:buFont typeface="Wingdings" panose="05000000000000000000" pitchFamily="2" charset="2"/>
              <a:buChar char="q"/>
            </a:pPr>
            <a:r>
              <a:rPr lang="fr-FR" sz="1200" b="0" dirty="0" err="1">
                <a:solidFill>
                  <a:schemeClr val="bg1"/>
                </a:solidFill>
                <a:latin typeface="Arial" panose="020B0604020202020204" pitchFamily="34" charset="0"/>
                <a:cs typeface="Arial" panose="020B0604020202020204" pitchFamily="34" charset="0"/>
              </a:rPr>
              <a:t>CountVectorizer</a:t>
            </a:r>
            <a:endParaRPr lang="fr-FR" sz="1200" b="0" dirty="0">
              <a:solidFill>
                <a:schemeClr val="bg1"/>
              </a:solidFill>
              <a:latin typeface="Arial" panose="020B0604020202020204" pitchFamily="34" charset="0"/>
              <a:cs typeface="Arial" panose="020B0604020202020204" pitchFamily="34" charset="0"/>
            </a:endParaRPr>
          </a:p>
          <a:p>
            <a:pPr marL="628650" lvl="1" indent="-171450">
              <a:buFont typeface="Wingdings" panose="05000000000000000000" pitchFamily="2" charset="2"/>
              <a:buChar char="q"/>
            </a:pPr>
            <a:r>
              <a:rPr lang="fr-FR" sz="1200" dirty="0">
                <a:solidFill>
                  <a:schemeClr val="bg1"/>
                </a:solidFill>
                <a:latin typeface="Arial" panose="020B0604020202020204" pitchFamily="34" charset="0"/>
                <a:cs typeface="Arial" panose="020B0604020202020204" pitchFamily="34" charset="0"/>
              </a:rPr>
              <a:t>Tf-</a:t>
            </a:r>
            <a:r>
              <a:rPr lang="fr-FR" sz="1200" dirty="0" err="1">
                <a:solidFill>
                  <a:schemeClr val="bg1"/>
                </a:solidFill>
                <a:latin typeface="Arial" panose="020B0604020202020204" pitchFamily="34" charset="0"/>
                <a:cs typeface="Arial" panose="020B0604020202020204" pitchFamily="34" charset="0"/>
              </a:rPr>
              <a:t>idf</a:t>
            </a:r>
            <a:endParaRPr lang="fr-FR" sz="1200" dirty="0">
              <a:solidFill>
                <a:schemeClr val="bg1"/>
              </a:solidFill>
              <a:latin typeface="Arial" panose="020B0604020202020204" pitchFamily="34" charset="0"/>
              <a:cs typeface="Arial" panose="020B0604020202020204" pitchFamily="34" charset="0"/>
            </a:endParaRPr>
          </a:p>
          <a:p>
            <a:pPr marL="171450" indent="-171450">
              <a:buFont typeface="Wingdings" panose="05000000000000000000" pitchFamily="2" charset="2"/>
              <a:buChar char="q"/>
            </a:pPr>
            <a:r>
              <a:rPr lang="fr-FR" sz="1200" b="1" dirty="0">
                <a:solidFill>
                  <a:schemeClr val="bg1"/>
                </a:solidFill>
                <a:latin typeface="Arial" panose="020B0604020202020204" pitchFamily="34" charset="0"/>
                <a:cs typeface="Arial" panose="020B0604020202020204" pitchFamily="34" charset="0"/>
              </a:rPr>
              <a:t>Word/sentences </a:t>
            </a:r>
            <a:r>
              <a:rPr lang="fr-FR" sz="1200" b="1" dirty="0" err="1">
                <a:solidFill>
                  <a:schemeClr val="bg1"/>
                </a:solidFill>
                <a:latin typeface="Arial" panose="020B0604020202020204" pitchFamily="34" charset="0"/>
                <a:cs typeface="Arial" panose="020B0604020202020204" pitchFamily="34" charset="0"/>
              </a:rPr>
              <a:t>Embedding</a:t>
            </a:r>
            <a:endParaRPr lang="fr-FR" sz="1200" b="0" dirty="0">
              <a:latin typeface="Arial" panose="020B0604020202020204" pitchFamily="34" charset="0"/>
              <a:cs typeface="Arial" panose="020B0604020202020204" pitchFamily="34" charset="0"/>
            </a:endParaRPr>
          </a:p>
          <a:p>
            <a:pPr marL="628650" lvl="1" indent="-171450">
              <a:buFont typeface="Wingdings" panose="05000000000000000000" pitchFamily="2" charset="2"/>
              <a:buChar char="q"/>
            </a:pPr>
            <a:r>
              <a:rPr lang="fr-FR" sz="1200" dirty="0">
                <a:solidFill>
                  <a:schemeClr val="bg1"/>
                </a:solidFill>
                <a:latin typeface="Arial" panose="020B0604020202020204" pitchFamily="34" charset="0"/>
                <a:cs typeface="Arial" panose="020B0604020202020204" pitchFamily="34" charset="0"/>
              </a:rPr>
              <a:t>Word2Vec</a:t>
            </a:r>
          </a:p>
          <a:p>
            <a:pPr marL="628650" lvl="1" indent="-171450">
              <a:buFont typeface="Wingdings" panose="05000000000000000000" pitchFamily="2" charset="2"/>
              <a:buChar char="q"/>
            </a:pPr>
            <a:r>
              <a:rPr lang="fr-FR" sz="1200" dirty="0">
                <a:solidFill>
                  <a:schemeClr val="bg1"/>
                </a:solidFill>
                <a:latin typeface="Arial" panose="020B0604020202020204" pitchFamily="34" charset="0"/>
                <a:cs typeface="Arial" panose="020B0604020202020204" pitchFamily="34" charset="0"/>
              </a:rPr>
              <a:t>BERT</a:t>
            </a:r>
          </a:p>
          <a:p>
            <a:pPr marL="628650" lvl="1" indent="-171450">
              <a:buFont typeface="Wingdings" panose="05000000000000000000" pitchFamily="2" charset="2"/>
              <a:buChar char="q"/>
            </a:pPr>
            <a:r>
              <a:rPr lang="fr-FR" sz="1200" dirty="0">
                <a:solidFill>
                  <a:schemeClr val="bg1"/>
                </a:solidFill>
                <a:latin typeface="Arial" panose="020B0604020202020204" pitchFamily="34" charset="0"/>
                <a:cs typeface="Arial" panose="020B0604020202020204" pitchFamily="34" charset="0"/>
              </a:rPr>
              <a:t>USE</a:t>
            </a:r>
          </a:p>
        </p:txBody>
      </p:sp>
      <p:sp>
        <p:nvSpPr>
          <p:cNvPr id="23" name="Rectangle 22">
            <a:extLst>
              <a:ext uri="{FF2B5EF4-FFF2-40B4-BE49-F238E27FC236}">
                <a16:creationId xmlns:a16="http://schemas.microsoft.com/office/drawing/2014/main" id="{B6B474E3-D38E-1C34-C4DE-50E0847EDEE9}"/>
              </a:ext>
            </a:extLst>
          </p:cNvPr>
          <p:cNvSpPr/>
          <p:nvPr/>
        </p:nvSpPr>
        <p:spPr>
          <a:xfrm>
            <a:off x="4655409" y="2497914"/>
            <a:ext cx="2265625" cy="131362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285750" indent="-285750">
              <a:buFont typeface="Wingdings" panose="05000000000000000000" pitchFamily="2" charset="2"/>
              <a:buChar char="q"/>
            </a:pPr>
            <a:r>
              <a:rPr lang="fr-FR" sz="1200" b="1" dirty="0">
                <a:solidFill>
                  <a:schemeClr val="bg1"/>
                </a:solidFill>
                <a:latin typeface="Arial" panose="020B0604020202020204" pitchFamily="34" charset="0"/>
                <a:cs typeface="Arial" panose="020B0604020202020204" pitchFamily="34" charset="0"/>
              </a:rPr>
              <a:t>PCA </a:t>
            </a:r>
          </a:p>
          <a:p>
            <a:pPr marL="285750" indent="-285750">
              <a:buFont typeface="Wingdings" panose="05000000000000000000" pitchFamily="2" charset="2"/>
              <a:buChar char="q"/>
            </a:pPr>
            <a:endParaRPr lang="fr-FR" sz="1200" b="1" dirty="0">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endParaRPr lang="fr-FR" sz="1200" b="1" dirty="0">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fr-FR" sz="1200" b="1" dirty="0">
                <a:solidFill>
                  <a:schemeClr val="bg1"/>
                </a:solidFill>
                <a:latin typeface="Arial" panose="020B0604020202020204" pitchFamily="34" charset="0"/>
                <a:cs typeface="Arial" panose="020B0604020202020204" pitchFamily="34" charset="0"/>
              </a:rPr>
              <a:t>TSNE - 2D</a:t>
            </a:r>
          </a:p>
        </p:txBody>
      </p:sp>
      <p:sp>
        <p:nvSpPr>
          <p:cNvPr id="24" name="Rectangle 23">
            <a:extLst>
              <a:ext uri="{FF2B5EF4-FFF2-40B4-BE49-F238E27FC236}">
                <a16:creationId xmlns:a16="http://schemas.microsoft.com/office/drawing/2014/main" id="{872F1478-AF97-2DA0-D28C-E706729686D3}"/>
              </a:ext>
            </a:extLst>
          </p:cNvPr>
          <p:cNvSpPr/>
          <p:nvPr/>
        </p:nvSpPr>
        <p:spPr>
          <a:xfrm>
            <a:off x="7123713" y="2502220"/>
            <a:ext cx="2426642" cy="122583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marL="285750" indent="-285750">
              <a:buFont typeface="Wingdings" panose="05000000000000000000" pitchFamily="2" charset="2"/>
              <a:buChar char="q"/>
            </a:pPr>
            <a:r>
              <a:rPr lang="fr-FR" sz="1200" b="1" dirty="0">
                <a:solidFill>
                  <a:schemeClr val="bg1"/>
                </a:solidFill>
                <a:latin typeface="Arial" panose="020B0604020202020204" pitchFamily="34" charset="0"/>
                <a:cs typeface="Arial" panose="020B0604020202020204" pitchFamily="34" charset="0"/>
              </a:rPr>
              <a:t>K-</a:t>
            </a:r>
            <a:r>
              <a:rPr lang="fr-FR" sz="1200" b="1" dirty="0" err="1">
                <a:solidFill>
                  <a:schemeClr val="bg1"/>
                </a:solidFill>
                <a:latin typeface="Arial" panose="020B0604020202020204" pitchFamily="34" charset="0"/>
                <a:cs typeface="Arial" panose="020B0604020202020204" pitchFamily="34" charset="0"/>
              </a:rPr>
              <a:t>means</a:t>
            </a:r>
            <a:endParaRPr lang="fr-FR" sz="1200" b="1" dirty="0">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endParaRPr lang="fr-FR" sz="1200" b="1" dirty="0">
              <a:solidFill>
                <a:schemeClr val="bg1"/>
              </a:solidFill>
              <a:latin typeface="Arial" panose="020B0604020202020204" pitchFamily="34" charset="0"/>
              <a:cs typeface="Arial" panose="020B0604020202020204" pitchFamily="34" charset="0"/>
            </a:endParaRPr>
          </a:p>
          <a:p>
            <a:endParaRPr lang="fr-FR" sz="1200" b="1" dirty="0">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fr-FR" sz="1200" b="1" dirty="0">
                <a:solidFill>
                  <a:schemeClr val="bg1"/>
                </a:solidFill>
                <a:latin typeface="Arial" panose="020B0604020202020204" pitchFamily="34" charset="0"/>
                <a:cs typeface="Arial" panose="020B0604020202020204" pitchFamily="34" charset="0"/>
              </a:rPr>
              <a:t>visualisation - 2D </a:t>
            </a:r>
          </a:p>
        </p:txBody>
      </p:sp>
      <p:sp>
        <p:nvSpPr>
          <p:cNvPr id="25" name="Rectangle 24">
            <a:extLst>
              <a:ext uri="{FF2B5EF4-FFF2-40B4-BE49-F238E27FC236}">
                <a16:creationId xmlns:a16="http://schemas.microsoft.com/office/drawing/2014/main" id="{6F13ECCF-D295-6DA2-DDB9-818C0953273B}"/>
              </a:ext>
            </a:extLst>
          </p:cNvPr>
          <p:cNvSpPr/>
          <p:nvPr/>
        </p:nvSpPr>
        <p:spPr>
          <a:xfrm>
            <a:off x="9727537" y="2502220"/>
            <a:ext cx="2278933" cy="122583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285750" indent="-285750">
              <a:buFont typeface="Wingdings" panose="05000000000000000000" pitchFamily="2" charset="2"/>
              <a:buChar char="q"/>
            </a:pPr>
            <a:r>
              <a:rPr lang="fr-FR" sz="1200" b="1" dirty="0">
                <a:solidFill>
                  <a:schemeClr val="bg1"/>
                </a:solidFill>
                <a:latin typeface="Arial" panose="020B0604020202020204" pitchFamily="34" charset="0"/>
                <a:cs typeface="Arial" panose="020B0604020202020204" pitchFamily="34" charset="0"/>
              </a:rPr>
              <a:t>ARI score</a:t>
            </a:r>
          </a:p>
          <a:p>
            <a:pPr marL="285750" indent="-285750">
              <a:buFont typeface="Wingdings" panose="05000000000000000000" pitchFamily="2" charset="2"/>
              <a:buChar char="q"/>
            </a:pPr>
            <a:endParaRPr lang="fr-FR" sz="1200" dirty="0">
              <a:solidFill>
                <a:schemeClr val="bg1"/>
              </a:solidFill>
              <a:latin typeface="Arial" panose="020B0604020202020204" pitchFamily="34" charset="0"/>
              <a:cs typeface="Arial" panose="020B0604020202020204" pitchFamily="34" charset="0"/>
            </a:endParaRPr>
          </a:p>
        </p:txBody>
      </p:sp>
      <p:sp>
        <p:nvSpPr>
          <p:cNvPr id="27" name="Flèche : chevron 26">
            <a:extLst>
              <a:ext uri="{FF2B5EF4-FFF2-40B4-BE49-F238E27FC236}">
                <a16:creationId xmlns:a16="http://schemas.microsoft.com/office/drawing/2014/main" id="{E4E9F3C6-6D09-A2F0-9C83-D066CB138EB5}"/>
              </a:ext>
            </a:extLst>
          </p:cNvPr>
          <p:cNvSpPr/>
          <p:nvPr/>
        </p:nvSpPr>
        <p:spPr>
          <a:xfrm>
            <a:off x="5326196" y="4285108"/>
            <a:ext cx="2013000" cy="807006"/>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r>
              <a:rPr lang="fr-FR" sz="1200" dirty="0" err="1">
                <a:solidFill>
                  <a:schemeClr val="bg1"/>
                </a:solidFill>
                <a:latin typeface="Arial" panose="020B0604020202020204" pitchFamily="34" charset="0"/>
                <a:cs typeface="Arial" panose="020B0604020202020204" pitchFamily="34" charset="0"/>
              </a:rPr>
              <a:t>Stemmisation</a:t>
            </a:r>
            <a:r>
              <a:rPr lang="fr-FR" sz="1200" dirty="0">
                <a:solidFill>
                  <a:schemeClr val="bg1"/>
                </a:solidFill>
                <a:latin typeface="Arial" panose="020B0604020202020204" pitchFamily="34" charset="0"/>
                <a:cs typeface="Arial" panose="020B0604020202020204" pitchFamily="34" charset="0"/>
              </a:rPr>
              <a:t> &amp; </a:t>
            </a:r>
            <a:r>
              <a:rPr lang="fr-FR" sz="1200" dirty="0" err="1">
                <a:solidFill>
                  <a:schemeClr val="bg1"/>
                </a:solidFill>
                <a:latin typeface="Arial" panose="020B0604020202020204" pitchFamily="34" charset="0"/>
                <a:cs typeface="Arial" panose="020B0604020202020204" pitchFamily="34" charset="0"/>
              </a:rPr>
              <a:t>Lemmisation</a:t>
            </a:r>
            <a:endParaRPr lang="fr-FR" sz="1200" dirty="0">
              <a:solidFill>
                <a:schemeClr val="bg1"/>
              </a:solidFill>
              <a:latin typeface="Arial" panose="020B0604020202020204" pitchFamily="34" charset="0"/>
              <a:cs typeface="Arial" panose="020B0604020202020204" pitchFamily="34" charset="0"/>
            </a:endParaRPr>
          </a:p>
        </p:txBody>
      </p:sp>
      <p:sp>
        <p:nvSpPr>
          <p:cNvPr id="28" name="Flèche : chevron 27">
            <a:extLst>
              <a:ext uri="{FF2B5EF4-FFF2-40B4-BE49-F238E27FC236}">
                <a16:creationId xmlns:a16="http://schemas.microsoft.com/office/drawing/2014/main" id="{B80EBB22-7816-501E-25FC-F157EE8420E0}"/>
              </a:ext>
            </a:extLst>
          </p:cNvPr>
          <p:cNvSpPr/>
          <p:nvPr/>
        </p:nvSpPr>
        <p:spPr>
          <a:xfrm>
            <a:off x="1177" y="4298627"/>
            <a:ext cx="2538260" cy="826556"/>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200" dirty="0">
                <a:solidFill>
                  <a:schemeClr val="bg1"/>
                </a:solidFill>
                <a:latin typeface="Arial" panose="020B0604020202020204" pitchFamily="34" charset="0"/>
                <a:cs typeface="Arial" panose="020B0604020202020204" pitchFamily="34" charset="0"/>
              </a:rPr>
              <a:t>Passage en Minuscule + Suppression des ponctuations et des mots de liaison</a:t>
            </a:r>
          </a:p>
        </p:txBody>
      </p:sp>
      <p:sp>
        <p:nvSpPr>
          <p:cNvPr id="29" name="Flèche : chevron 28">
            <a:extLst>
              <a:ext uri="{FF2B5EF4-FFF2-40B4-BE49-F238E27FC236}">
                <a16:creationId xmlns:a16="http://schemas.microsoft.com/office/drawing/2014/main" id="{6A413916-8B03-C3E8-1679-F4BAEA99BCE3}"/>
              </a:ext>
            </a:extLst>
          </p:cNvPr>
          <p:cNvSpPr/>
          <p:nvPr/>
        </p:nvSpPr>
        <p:spPr>
          <a:xfrm>
            <a:off x="3778167" y="4293225"/>
            <a:ext cx="1898373" cy="809705"/>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200" dirty="0">
                <a:solidFill>
                  <a:schemeClr val="bg1"/>
                </a:solidFill>
                <a:latin typeface="Arial" panose="020B0604020202020204" pitchFamily="34" charset="0"/>
                <a:cs typeface="Arial" panose="020B0604020202020204" pitchFamily="34" charset="0"/>
              </a:rPr>
              <a:t>Suppression des </a:t>
            </a:r>
            <a:r>
              <a:rPr lang="fr-FR" sz="1200" dirty="0" err="1">
                <a:solidFill>
                  <a:schemeClr val="bg1"/>
                </a:solidFill>
                <a:latin typeface="Arial" panose="020B0604020202020204" pitchFamily="34" charset="0"/>
                <a:cs typeface="Arial" panose="020B0604020202020204" pitchFamily="34" charset="0"/>
              </a:rPr>
              <a:t>tokens</a:t>
            </a:r>
            <a:r>
              <a:rPr lang="fr-FR" sz="1200" dirty="0">
                <a:solidFill>
                  <a:schemeClr val="bg1"/>
                </a:solidFill>
                <a:latin typeface="Arial" panose="020B0604020202020204" pitchFamily="34" charset="0"/>
                <a:cs typeface="Arial" panose="020B0604020202020204" pitchFamily="34" charset="0"/>
              </a:rPr>
              <a:t> </a:t>
            </a:r>
          </a:p>
          <a:p>
            <a:pPr algn="ctr"/>
            <a:r>
              <a:rPr lang="fr-FR" sz="1200" dirty="0">
                <a:solidFill>
                  <a:schemeClr val="bg1"/>
                </a:solidFill>
                <a:latin typeface="Arial" panose="020B0604020202020204" pitchFamily="34" charset="0"/>
                <a:cs typeface="Arial" panose="020B0604020202020204" pitchFamily="34" charset="0"/>
              </a:rPr>
              <a:t>de taille &lt;2</a:t>
            </a:r>
          </a:p>
        </p:txBody>
      </p:sp>
      <p:sp>
        <p:nvSpPr>
          <p:cNvPr id="30" name="Flèche : chevron 29">
            <a:extLst>
              <a:ext uri="{FF2B5EF4-FFF2-40B4-BE49-F238E27FC236}">
                <a16:creationId xmlns:a16="http://schemas.microsoft.com/office/drawing/2014/main" id="{9BE4AB36-413F-5AA0-6243-813FFB3628E5}"/>
              </a:ext>
            </a:extLst>
          </p:cNvPr>
          <p:cNvSpPr/>
          <p:nvPr/>
        </p:nvSpPr>
        <p:spPr>
          <a:xfrm>
            <a:off x="7082051" y="4305032"/>
            <a:ext cx="1898373" cy="767158"/>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200" dirty="0">
                <a:solidFill>
                  <a:schemeClr val="bg1"/>
                </a:solidFill>
                <a:latin typeface="Arial" panose="020B0604020202020204" pitchFamily="34" charset="0"/>
                <a:cs typeface="Arial" panose="020B0604020202020204" pitchFamily="34" charset="0"/>
              </a:rPr>
              <a:t>Extraction</a:t>
            </a:r>
          </a:p>
          <a:p>
            <a:pPr algn="ctr"/>
            <a:r>
              <a:rPr lang="fr-FR" sz="1200" dirty="0">
                <a:solidFill>
                  <a:schemeClr val="bg1"/>
                </a:solidFill>
                <a:latin typeface="Arial" panose="020B0604020202020204" pitchFamily="34" charset="0"/>
                <a:cs typeface="Arial" panose="020B0604020202020204" pitchFamily="34" charset="0"/>
              </a:rPr>
              <a:t> des </a:t>
            </a:r>
            <a:r>
              <a:rPr lang="fr-FR" sz="1200" dirty="0" err="1">
                <a:solidFill>
                  <a:schemeClr val="bg1"/>
                </a:solidFill>
                <a:latin typeface="Arial" panose="020B0604020202020204" pitchFamily="34" charset="0"/>
                <a:cs typeface="Arial" panose="020B0604020202020204" pitchFamily="34" charset="0"/>
              </a:rPr>
              <a:t>features</a:t>
            </a:r>
            <a:r>
              <a:rPr lang="fr-FR" sz="1200" dirty="0">
                <a:solidFill>
                  <a:schemeClr val="bg1"/>
                </a:solidFill>
                <a:latin typeface="Arial" panose="020B0604020202020204" pitchFamily="34" charset="0"/>
                <a:cs typeface="Arial" panose="020B0604020202020204" pitchFamily="34" charset="0"/>
              </a:rPr>
              <a:t> (</a:t>
            </a:r>
            <a:r>
              <a:rPr lang="fr-FR" sz="1200" dirty="0" err="1">
                <a:solidFill>
                  <a:schemeClr val="bg1"/>
                </a:solidFill>
                <a:latin typeface="Arial" panose="020B0604020202020204" pitchFamily="34" charset="0"/>
                <a:cs typeface="Arial" panose="020B0604020202020204" pitchFamily="34" charset="0"/>
              </a:rPr>
              <a:t>Vectorization</a:t>
            </a:r>
            <a:r>
              <a:rPr lang="fr-FR" sz="1200" dirty="0">
                <a:solidFill>
                  <a:schemeClr val="bg1"/>
                </a:solidFill>
                <a:latin typeface="Arial" panose="020B0604020202020204" pitchFamily="34" charset="0"/>
                <a:cs typeface="Arial" panose="020B0604020202020204" pitchFamily="34" charset="0"/>
              </a:rPr>
              <a:t>)</a:t>
            </a:r>
          </a:p>
        </p:txBody>
      </p:sp>
      <p:sp>
        <p:nvSpPr>
          <p:cNvPr id="31" name="Flèche : chevron 30">
            <a:extLst>
              <a:ext uri="{FF2B5EF4-FFF2-40B4-BE49-F238E27FC236}">
                <a16:creationId xmlns:a16="http://schemas.microsoft.com/office/drawing/2014/main" id="{1F17F008-6943-80F0-C164-099729DDE8D0}"/>
              </a:ext>
            </a:extLst>
          </p:cNvPr>
          <p:cNvSpPr/>
          <p:nvPr/>
        </p:nvSpPr>
        <p:spPr>
          <a:xfrm>
            <a:off x="2189094" y="4295926"/>
            <a:ext cx="1898372" cy="826556"/>
          </a:xfrm>
          <a:prstGeom prst="chevron">
            <a:avLst/>
          </a:prstGeom>
        </p:spPr>
        <p:style>
          <a:lnRef idx="0">
            <a:schemeClr val="accent2"/>
          </a:lnRef>
          <a:fillRef idx="3">
            <a:schemeClr val="accent2"/>
          </a:fillRef>
          <a:effectRef idx="3">
            <a:schemeClr val="accent2"/>
          </a:effectRef>
          <a:fontRef idx="minor">
            <a:schemeClr val="lt1"/>
          </a:fontRef>
        </p:style>
        <p:txBody>
          <a:bodyPr rtlCol="0" anchor="ctr"/>
          <a:lstStyle/>
          <a:p>
            <a:r>
              <a:rPr lang="fr-FR" sz="1200" dirty="0">
                <a:solidFill>
                  <a:schemeClr val="bg1"/>
                </a:solidFill>
                <a:latin typeface="Arial" panose="020B0604020202020204" pitchFamily="34" charset="0"/>
                <a:cs typeface="Arial" panose="020B0604020202020204" pitchFamily="34" charset="0"/>
              </a:rPr>
              <a:t>Tokenisation (séparation des mots)</a:t>
            </a:r>
          </a:p>
        </p:txBody>
      </p:sp>
      <p:sp>
        <p:nvSpPr>
          <p:cNvPr id="32" name="ZoneTexte 31">
            <a:extLst>
              <a:ext uri="{FF2B5EF4-FFF2-40B4-BE49-F238E27FC236}">
                <a16:creationId xmlns:a16="http://schemas.microsoft.com/office/drawing/2014/main" id="{759FD0E8-5AB6-4B81-D571-CB122A013053}"/>
              </a:ext>
            </a:extLst>
          </p:cNvPr>
          <p:cNvSpPr txBox="1"/>
          <p:nvPr/>
        </p:nvSpPr>
        <p:spPr>
          <a:xfrm>
            <a:off x="0" y="3896648"/>
            <a:ext cx="6498943" cy="323165"/>
          </a:xfrm>
          <a:prstGeom prst="rect">
            <a:avLst/>
          </a:prstGeom>
          <a:noFill/>
        </p:spPr>
        <p:txBody>
          <a:bodyPr wrap="square">
            <a:spAutoFit/>
          </a:bodyPr>
          <a:lstStyle/>
          <a:p>
            <a:pPr marL="285750" indent="-285750">
              <a:buFont typeface="Wingdings" panose="05000000000000000000" pitchFamily="2" charset="2"/>
              <a:buChar char="q"/>
            </a:pPr>
            <a:r>
              <a:rPr lang="fr-FR" sz="1500" b="1" dirty="0">
                <a:solidFill>
                  <a:schemeClr val="bg1"/>
                </a:solidFill>
                <a:latin typeface="Arial" panose="020B0604020202020204" pitchFamily="34" charset="0"/>
                <a:cs typeface="Arial" panose="020B0604020202020204" pitchFamily="34" charset="0"/>
              </a:rPr>
              <a:t>Prétraitement des donnée - NLP (Natural </a:t>
            </a:r>
            <a:r>
              <a:rPr lang="fr-FR" sz="1500" b="1" dirty="0" err="1">
                <a:solidFill>
                  <a:schemeClr val="bg1"/>
                </a:solidFill>
                <a:latin typeface="Arial" panose="020B0604020202020204" pitchFamily="34" charset="0"/>
                <a:cs typeface="Arial" panose="020B0604020202020204" pitchFamily="34" charset="0"/>
              </a:rPr>
              <a:t>Language</a:t>
            </a:r>
            <a:r>
              <a:rPr lang="fr-FR" sz="1500" b="1" dirty="0">
                <a:solidFill>
                  <a:schemeClr val="bg1"/>
                </a:solidFill>
                <a:latin typeface="Arial" panose="020B0604020202020204" pitchFamily="34" charset="0"/>
                <a:cs typeface="Arial" panose="020B0604020202020204" pitchFamily="34" charset="0"/>
              </a:rPr>
              <a:t> </a:t>
            </a:r>
            <a:r>
              <a:rPr lang="fr-FR" sz="1500" b="1" dirty="0" err="1">
                <a:solidFill>
                  <a:schemeClr val="bg1"/>
                </a:solidFill>
                <a:latin typeface="Arial" panose="020B0604020202020204" pitchFamily="34" charset="0"/>
                <a:cs typeface="Arial" panose="020B0604020202020204" pitchFamily="34" charset="0"/>
              </a:rPr>
              <a:t>Processing</a:t>
            </a:r>
            <a:r>
              <a:rPr lang="fr-FR" sz="1500" b="1" dirty="0">
                <a:solidFill>
                  <a:schemeClr val="bg1"/>
                </a:solidFill>
                <a:latin typeface="Arial" panose="020B0604020202020204" pitchFamily="34" charset="0"/>
                <a:cs typeface="Arial" panose="020B0604020202020204" pitchFamily="34" charset="0"/>
              </a:rPr>
              <a:t>) :</a:t>
            </a:r>
            <a:endParaRPr lang="fr-FR" sz="1500" dirty="0"/>
          </a:p>
        </p:txBody>
      </p:sp>
      <p:sp>
        <p:nvSpPr>
          <p:cNvPr id="33" name="ZoneTexte 32">
            <a:extLst>
              <a:ext uri="{FF2B5EF4-FFF2-40B4-BE49-F238E27FC236}">
                <a16:creationId xmlns:a16="http://schemas.microsoft.com/office/drawing/2014/main" id="{7148BCD1-14F7-10FD-4723-72CEADB05031}"/>
              </a:ext>
            </a:extLst>
          </p:cNvPr>
          <p:cNvSpPr txBox="1"/>
          <p:nvPr/>
        </p:nvSpPr>
        <p:spPr>
          <a:xfrm>
            <a:off x="8980424" y="3896648"/>
            <a:ext cx="3399183" cy="369332"/>
          </a:xfrm>
          <a:prstGeom prst="rect">
            <a:avLst/>
          </a:prstGeom>
          <a:noFill/>
        </p:spPr>
        <p:txBody>
          <a:bodyPr wrap="square">
            <a:spAutoFit/>
          </a:bodyPr>
          <a:lstStyle/>
          <a:p>
            <a:pPr marL="285750" indent="-285750">
              <a:buFont typeface="Wingdings" panose="05000000000000000000" pitchFamily="2" charset="2"/>
              <a:buChar char="q"/>
            </a:pPr>
            <a:r>
              <a:rPr lang="fr-FR" sz="1500" b="1" dirty="0">
                <a:solidFill>
                  <a:schemeClr val="bg1"/>
                </a:solidFill>
                <a:latin typeface="Arial" panose="020B0604020202020204" pitchFamily="34" charset="0"/>
                <a:cs typeface="Arial" panose="020B0604020202020204" pitchFamily="34" charset="0"/>
              </a:rPr>
              <a:t>Extraction</a:t>
            </a:r>
            <a:r>
              <a:rPr lang="fr-FR" sz="1800" b="1" dirty="0">
                <a:solidFill>
                  <a:schemeClr val="bg1"/>
                </a:solidFill>
                <a:latin typeface="Arial" panose="020B0604020202020204" pitchFamily="34" charset="0"/>
                <a:cs typeface="Arial" panose="020B0604020202020204" pitchFamily="34" charset="0"/>
              </a:rPr>
              <a:t> des </a:t>
            </a:r>
            <a:r>
              <a:rPr lang="fr-FR" sz="1800" b="1" dirty="0" err="1">
                <a:solidFill>
                  <a:schemeClr val="bg1"/>
                </a:solidFill>
                <a:latin typeface="Arial" panose="020B0604020202020204" pitchFamily="34" charset="0"/>
                <a:cs typeface="Arial" panose="020B0604020202020204" pitchFamily="34" charset="0"/>
              </a:rPr>
              <a:t>features</a:t>
            </a:r>
            <a:r>
              <a:rPr lang="fr-FR" sz="1800" b="1" dirty="0">
                <a:solidFill>
                  <a:schemeClr val="bg1"/>
                </a:solidFill>
                <a:latin typeface="Arial" panose="020B0604020202020204" pitchFamily="34" charset="0"/>
                <a:cs typeface="Arial" panose="020B0604020202020204" pitchFamily="34" charset="0"/>
              </a:rPr>
              <a:t> :</a:t>
            </a:r>
          </a:p>
        </p:txBody>
      </p:sp>
      <p:sp>
        <p:nvSpPr>
          <p:cNvPr id="36" name="Rectangle 35">
            <a:extLst>
              <a:ext uri="{FF2B5EF4-FFF2-40B4-BE49-F238E27FC236}">
                <a16:creationId xmlns:a16="http://schemas.microsoft.com/office/drawing/2014/main" id="{95AA9142-D351-4B91-5606-6571495657A7}"/>
              </a:ext>
            </a:extLst>
          </p:cNvPr>
          <p:cNvSpPr/>
          <p:nvPr/>
        </p:nvSpPr>
        <p:spPr>
          <a:xfrm>
            <a:off x="9727537" y="4285108"/>
            <a:ext cx="1352871" cy="26835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fr-FR" sz="1200" b="1" dirty="0">
                <a:solidFill>
                  <a:schemeClr val="bg1"/>
                </a:solidFill>
                <a:latin typeface="Arial" panose="020B0604020202020204" pitchFamily="34" charset="0"/>
                <a:cs typeface="Arial" panose="020B0604020202020204" pitchFamily="34" charset="0"/>
              </a:rPr>
              <a:t>Approches</a:t>
            </a:r>
          </a:p>
        </p:txBody>
      </p:sp>
      <p:sp>
        <p:nvSpPr>
          <p:cNvPr id="37" name="Rectangle 36">
            <a:extLst>
              <a:ext uri="{FF2B5EF4-FFF2-40B4-BE49-F238E27FC236}">
                <a16:creationId xmlns:a16="http://schemas.microsoft.com/office/drawing/2014/main" id="{71919529-2116-F476-FA0D-6176EC7681C6}"/>
              </a:ext>
            </a:extLst>
          </p:cNvPr>
          <p:cNvSpPr/>
          <p:nvPr/>
        </p:nvSpPr>
        <p:spPr>
          <a:xfrm>
            <a:off x="9051100" y="4904331"/>
            <a:ext cx="1352871" cy="43630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1200" b="1" dirty="0">
                <a:solidFill>
                  <a:schemeClr val="bg1"/>
                </a:solidFill>
                <a:latin typeface="Arial" panose="020B0604020202020204" pitchFamily="34" charset="0"/>
                <a:cs typeface="Arial" panose="020B0604020202020204" pitchFamily="34" charset="0"/>
              </a:rPr>
              <a:t>Bag-of-</a:t>
            </a:r>
            <a:r>
              <a:rPr lang="fr-FR" sz="1200" b="1" dirty="0" err="1">
                <a:solidFill>
                  <a:schemeClr val="bg1"/>
                </a:solidFill>
                <a:latin typeface="Arial" panose="020B0604020202020204" pitchFamily="34" charset="0"/>
                <a:cs typeface="Arial" panose="020B0604020202020204" pitchFamily="34" charset="0"/>
              </a:rPr>
              <a:t>words</a:t>
            </a:r>
            <a:endParaRPr lang="fr-FR" sz="1200" b="1" dirty="0">
              <a:solidFill>
                <a:schemeClr val="bg1"/>
              </a:solidFill>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886E7D64-150B-398A-CED2-2E12514CECD6}"/>
              </a:ext>
            </a:extLst>
          </p:cNvPr>
          <p:cNvSpPr/>
          <p:nvPr/>
        </p:nvSpPr>
        <p:spPr>
          <a:xfrm>
            <a:off x="10763004" y="4858975"/>
            <a:ext cx="1352871" cy="97610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1200" b="1" dirty="0">
                <a:solidFill>
                  <a:schemeClr val="bg1"/>
                </a:solidFill>
                <a:latin typeface="Arial" panose="020B0604020202020204" pitchFamily="34" charset="0"/>
                <a:cs typeface="Arial" panose="020B0604020202020204" pitchFamily="34" charset="0"/>
              </a:rPr>
              <a:t>Word/sentence</a:t>
            </a:r>
          </a:p>
          <a:p>
            <a:pPr algn="ctr"/>
            <a:r>
              <a:rPr lang="fr-FR" sz="1200" b="1" dirty="0" err="1">
                <a:solidFill>
                  <a:schemeClr val="bg1"/>
                </a:solidFill>
                <a:latin typeface="Arial" panose="020B0604020202020204" pitchFamily="34" charset="0"/>
                <a:cs typeface="Arial" panose="020B0604020202020204" pitchFamily="34" charset="0"/>
              </a:rPr>
              <a:t>embedding</a:t>
            </a:r>
            <a:endParaRPr lang="fr-FR" sz="1200" b="1" dirty="0">
              <a:solidFill>
                <a:schemeClr val="bg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1B61D28A-359A-2297-C58F-B3F1EA50423C}"/>
              </a:ext>
            </a:extLst>
          </p:cNvPr>
          <p:cNvSpPr/>
          <p:nvPr/>
        </p:nvSpPr>
        <p:spPr>
          <a:xfrm>
            <a:off x="9051101" y="6002410"/>
            <a:ext cx="1352871" cy="360952"/>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1200" dirty="0" err="1">
                <a:solidFill>
                  <a:schemeClr val="bg1"/>
                </a:solidFill>
                <a:latin typeface="Arial" panose="020B0604020202020204" pitchFamily="34" charset="0"/>
                <a:cs typeface="Arial" panose="020B0604020202020204" pitchFamily="34" charset="0"/>
              </a:rPr>
              <a:t>CountVectorizer</a:t>
            </a:r>
            <a:endParaRPr lang="fr-FR" sz="1200" dirty="0">
              <a:solidFill>
                <a:schemeClr val="bg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91DF67C6-6350-4835-0562-801AB6A2F662}"/>
              </a:ext>
            </a:extLst>
          </p:cNvPr>
          <p:cNvSpPr/>
          <p:nvPr/>
        </p:nvSpPr>
        <p:spPr>
          <a:xfrm>
            <a:off x="9074478" y="6433972"/>
            <a:ext cx="1352870" cy="360951"/>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200" dirty="0">
                <a:solidFill>
                  <a:schemeClr val="bg1"/>
                </a:solidFill>
                <a:latin typeface="Arial" panose="020B0604020202020204" pitchFamily="34" charset="0"/>
                <a:cs typeface="Arial" panose="020B0604020202020204" pitchFamily="34" charset="0"/>
              </a:rPr>
              <a:t>TF-</a:t>
            </a:r>
            <a:r>
              <a:rPr lang="fr-FR" sz="1200" dirty="0" err="1">
                <a:solidFill>
                  <a:schemeClr val="bg1"/>
                </a:solidFill>
                <a:latin typeface="Arial" panose="020B0604020202020204" pitchFamily="34" charset="0"/>
                <a:cs typeface="Arial" panose="020B0604020202020204" pitchFamily="34" charset="0"/>
              </a:rPr>
              <a:t>idf</a:t>
            </a:r>
            <a:endParaRPr lang="fr-FR" sz="1200" dirty="0">
              <a:solidFill>
                <a:schemeClr val="bg1"/>
              </a:solidFill>
              <a:latin typeface="Arial" panose="020B0604020202020204" pitchFamily="34" charset="0"/>
              <a:cs typeface="Arial" panose="020B0604020202020204" pitchFamily="34" charset="0"/>
            </a:endParaRPr>
          </a:p>
        </p:txBody>
      </p:sp>
      <p:sp>
        <p:nvSpPr>
          <p:cNvPr id="41" name="Rectangle 40">
            <a:extLst>
              <a:ext uri="{FF2B5EF4-FFF2-40B4-BE49-F238E27FC236}">
                <a16:creationId xmlns:a16="http://schemas.microsoft.com/office/drawing/2014/main" id="{89003A37-BF77-9EF4-76BE-7696550A2357}"/>
              </a:ext>
            </a:extLst>
          </p:cNvPr>
          <p:cNvSpPr/>
          <p:nvPr/>
        </p:nvSpPr>
        <p:spPr>
          <a:xfrm>
            <a:off x="10739499" y="5981918"/>
            <a:ext cx="1376376" cy="36095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1200" dirty="0">
                <a:solidFill>
                  <a:schemeClr val="bg1"/>
                </a:solidFill>
                <a:latin typeface="Arial" panose="020B0604020202020204" pitchFamily="34" charset="0"/>
                <a:cs typeface="Arial" panose="020B0604020202020204" pitchFamily="34" charset="0"/>
              </a:rPr>
              <a:t>BERT</a:t>
            </a:r>
          </a:p>
        </p:txBody>
      </p:sp>
      <p:sp>
        <p:nvSpPr>
          <p:cNvPr id="42" name="Rectangle 41">
            <a:extLst>
              <a:ext uri="{FF2B5EF4-FFF2-40B4-BE49-F238E27FC236}">
                <a16:creationId xmlns:a16="http://schemas.microsoft.com/office/drawing/2014/main" id="{79A05BBC-8835-4439-A24B-3937ED2F6B95}"/>
              </a:ext>
            </a:extLst>
          </p:cNvPr>
          <p:cNvSpPr/>
          <p:nvPr/>
        </p:nvSpPr>
        <p:spPr>
          <a:xfrm>
            <a:off x="10813107" y="6442937"/>
            <a:ext cx="1352870" cy="36095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1200" dirty="0">
                <a:solidFill>
                  <a:schemeClr val="bg1"/>
                </a:solidFill>
                <a:latin typeface="Arial" panose="020B0604020202020204" pitchFamily="34" charset="0"/>
                <a:cs typeface="Arial" panose="020B0604020202020204" pitchFamily="34" charset="0"/>
              </a:rPr>
              <a:t>USE</a:t>
            </a:r>
          </a:p>
        </p:txBody>
      </p:sp>
      <p:cxnSp>
        <p:nvCxnSpPr>
          <p:cNvPr id="44" name="Connecteur : en angle 43">
            <a:extLst>
              <a:ext uri="{FF2B5EF4-FFF2-40B4-BE49-F238E27FC236}">
                <a16:creationId xmlns:a16="http://schemas.microsoft.com/office/drawing/2014/main" id="{AB83A816-4696-8625-06D6-141CAD9CC67F}"/>
              </a:ext>
            </a:extLst>
          </p:cNvPr>
          <p:cNvCxnSpPr>
            <a:cxnSpLocks/>
            <a:stCxn id="37" idx="1"/>
            <a:endCxn id="39" idx="1"/>
          </p:cNvCxnSpPr>
          <p:nvPr/>
        </p:nvCxnSpPr>
        <p:spPr>
          <a:xfrm rot="10800000" flipH="1" flipV="1">
            <a:off x="9051099" y="5122482"/>
            <a:ext cx="1" cy="1060404"/>
          </a:xfrm>
          <a:prstGeom prst="bentConnector3">
            <a:avLst>
              <a:gd name="adj1" fmla="val -22860000000"/>
            </a:avLst>
          </a:prstGeom>
        </p:spPr>
        <p:style>
          <a:lnRef idx="3">
            <a:schemeClr val="dk1"/>
          </a:lnRef>
          <a:fillRef idx="0">
            <a:schemeClr val="dk1"/>
          </a:fillRef>
          <a:effectRef idx="2">
            <a:schemeClr val="dk1"/>
          </a:effectRef>
          <a:fontRef idx="minor">
            <a:schemeClr val="tx1"/>
          </a:fontRef>
        </p:style>
      </p:cxnSp>
      <p:cxnSp>
        <p:nvCxnSpPr>
          <p:cNvPr id="47" name="Connecteur : en angle 46">
            <a:extLst>
              <a:ext uri="{FF2B5EF4-FFF2-40B4-BE49-F238E27FC236}">
                <a16:creationId xmlns:a16="http://schemas.microsoft.com/office/drawing/2014/main" id="{0C422C8D-03EB-7E52-6E6F-1E706531FD0F}"/>
              </a:ext>
            </a:extLst>
          </p:cNvPr>
          <p:cNvCxnSpPr>
            <a:endCxn id="40" idx="1"/>
          </p:cNvCxnSpPr>
          <p:nvPr/>
        </p:nvCxnSpPr>
        <p:spPr>
          <a:xfrm rot="16200000" flipH="1">
            <a:off x="8734432" y="6274401"/>
            <a:ext cx="431563" cy="248530"/>
          </a:xfrm>
          <a:prstGeom prst="bentConnector2">
            <a:avLst/>
          </a:prstGeom>
        </p:spPr>
        <p:style>
          <a:lnRef idx="3">
            <a:schemeClr val="dk1"/>
          </a:lnRef>
          <a:fillRef idx="0">
            <a:schemeClr val="dk1"/>
          </a:fillRef>
          <a:effectRef idx="2">
            <a:schemeClr val="dk1"/>
          </a:effectRef>
          <a:fontRef idx="minor">
            <a:schemeClr val="tx1"/>
          </a:fontRef>
        </p:style>
      </p:cxnSp>
      <p:cxnSp>
        <p:nvCxnSpPr>
          <p:cNvPr id="49" name="Connecteur droit 48">
            <a:extLst>
              <a:ext uri="{FF2B5EF4-FFF2-40B4-BE49-F238E27FC236}">
                <a16:creationId xmlns:a16="http://schemas.microsoft.com/office/drawing/2014/main" id="{98018CA2-BFCC-7D6F-1A26-F8A077D2D7B9}"/>
              </a:ext>
            </a:extLst>
          </p:cNvPr>
          <p:cNvCxnSpPr/>
          <p:nvPr/>
        </p:nvCxnSpPr>
        <p:spPr>
          <a:xfrm>
            <a:off x="11971212" y="5072190"/>
            <a:ext cx="3525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Connecteur : en angle 56">
            <a:extLst>
              <a:ext uri="{FF2B5EF4-FFF2-40B4-BE49-F238E27FC236}">
                <a16:creationId xmlns:a16="http://schemas.microsoft.com/office/drawing/2014/main" id="{F9F976AB-4F56-55F2-FF3F-636D8BAF4270}"/>
              </a:ext>
            </a:extLst>
          </p:cNvPr>
          <p:cNvCxnSpPr>
            <a:cxnSpLocks/>
          </p:cNvCxnSpPr>
          <p:nvPr/>
        </p:nvCxnSpPr>
        <p:spPr>
          <a:xfrm rot="10800000" flipH="1" flipV="1">
            <a:off x="10778539" y="5134512"/>
            <a:ext cx="1" cy="1060404"/>
          </a:xfrm>
          <a:prstGeom prst="bentConnector3">
            <a:avLst>
              <a:gd name="adj1" fmla="val -22860000000"/>
            </a:avLst>
          </a:prstGeom>
        </p:spPr>
        <p:style>
          <a:lnRef idx="3">
            <a:schemeClr val="dk1"/>
          </a:lnRef>
          <a:fillRef idx="0">
            <a:schemeClr val="dk1"/>
          </a:fillRef>
          <a:effectRef idx="2">
            <a:schemeClr val="dk1"/>
          </a:effectRef>
          <a:fontRef idx="minor">
            <a:schemeClr val="tx1"/>
          </a:fontRef>
        </p:style>
      </p:cxnSp>
      <p:cxnSp>
        <p:nvCxnSpPr>
          <p:cNvPr id="58" name="Connecteur : en angle 57">
            <a:extLst>
              <a:ext uri="{FF2B5EF4-FFF2-40B4-BE49-F238E27FC236}">
                <a16:creationId xmlns:a16="http://schemas.microsoft.com/office/drawing/2014/main" id="{7DBA9099-7E29-B218-5585-34FCBDB87B1C}"/>
              </a:ext>
            </a:extLst>
          </p:cNvPr>
          <p:cNvCxnSpPr/>
          <p:nvPr/>
        </p:nvCxnSpPr>
        <p:spPr>
          <a:xfrm rot="16200000" flipH="1">
            <a:off x="10449685" y="6286434"/>
            <a:ext cx="431563" cy="248530"/>
          </a:xfrm>
          <a:prstGeom prst="bentConnector2">
            <a:avLst/>
          </a:prstGeom>
        </p:spPr>
        <p:style>
          <a:lnRef idx="3">
            <a:schemeClr val="dk1"/>
          </a:lnRef>
          <a:fillRef idx="0">
            <a:schemeClr val="dk1"/>
          </a:fillRef>
          <a:effectRef idx="2">
            <a:schemeClr val="dk1"/>
          </a:effectRef>
          <a:fontRef idx="minor">
            <a:schemeClr val="tx1"/>
          </a:fontRef>
        </p:style>
      </p:cxnSp>
      <p:cxnSp>
        <p:nvCxnSpPr>
          <p:cNvPr id="70" name="Connecteur : en angle 69">
            <a:extLst>
              <a:ext uri="{FF2B5EF4-FFF2-40B4-BE49-F238E27FC236}">
                <a16:creationId xmlns:a16="http://schemas.microsoft.com/office/drawing/2014/main" id="{F74C7A31-D53B-983A-D8AD-4F7B8CBFBD06}"/>
              </a:ext>
            </a:extLst>
          </p:cNvPr>
          <p:cNvCxnSpPr/>
          <p:nvPr/>
        </p:nvCxnSpPr>
        <p:spPr>
          <a:xfrm rot="5400000">
            <a:off x="10031071" y="4575892"/>
            <a:ext cx="329200" cy="306011"/>
          </a:xfrm>
          <a:prstGeom prst="bentConnector3">
            <a:avLst/>
          </a:prstGeom>
        </p:spPr>
        <p:style>
          <a:lnRef idx="3">
            <a:schemeClr val="dk1"/>
          </a:lnRef>
          <a:fillRef idx="0">
            <a:schemeClr val="dk1"/>
          </a:fillRef>
          <a:effectRef idx="2">
            <a:schemeClr val="dk1"/>
          </a:effectRef>
          <a:fontRef idx="minor">
            <a:schemeClr val="tx1"/>
          </a:fontRef>
        </p:style>
      </p:cxnSp>
      <p:cxnSp>
        <p:nvCxnSpPr>
          <p:cNvPr id="80" name="Connecteur : en angle 79">
            <a:extLst>
              <a:ext uri="{FF2B5EF4-FFF2-40B4-BE49-F238E27FC236}">
                <a16:creationId xmlns:a16="http://schemas.microsoft.com/office/drawing/2014/main" id="{290101FF-094C-C581-5AB3-0D40E46BB8AD}"/>
              </a:ext>
            </a:extLst>
          </p:cNvPr>
          <p:cNvCxnSpPr>
            <a:cxnSpLocks/>
          </p:cNvCxnSpPr>
          <p:nvPr/>
        </p:nvCxnSpPr>
        <p:spPr>
          <a:xfrm>
            <a:off x="10348677" y="4718815"/>
            <a:ext cx="1019933" cy="130078"/>
          </a:xfrm>
          <a:prstGeom prst="bentConnector2">
            <a:avLst/>
          </a:prstGeom>
        </p:spPr>
        <p:style>
          <a:lnRef idx="3">
            <a:schemeClr val="dk1"/>
          </a:lnRef>
          <a:fillRef idx="0">
            <a:schemeClr val="dk1"/>
          </a:fillRef>
          <a:effectRef idx="2">
            <a:schemeClr val="dk1"/>
          </a:effectRef>
          <a:fontRef idx="minor">
            <a:schemeClr val="tx1"/>
          </a:fontRef>
        </p:style>
      </p:cxnSp>
      <p:pic>
        <p:nvPicPr>
          <p:cNvPr id="7" name="Image 6">
            <a:extLst>
              <a:ext uri="{FF2B5EF4-FFF2-40B4-BE49-F238E27FC236}">
                <a16:creationId xmlns:a16="http://schemas.microsoft.com/office/drawing/2014/main" id="{5D9CE79E-1C6E-F25F-F2A4-8E9705D061A1}"/>
              </a:ext>
            </a:extLst>
          </p:cNvPr>
          <p:cNvPicPr>
            <a:picLocks noChangeAspect="1"/>
          </p:cNvPicPr>
          <p:nvPr/>
        </p:nvPicPr>
        <p:blipFill>
          <a:blip r:embed="rId2"/>
          <a:stretch>
            <a:fillRect/>
          </a:stretch>
        </p:blipFill>
        <p:spPr>
          <a:xfrm>
            <a:off x="5127181" y="5838593"/>
            <a:ext cx="2964437" cy="242742"/>
          </a:xfrm>
          <a:prstGeom prst="rect">
            <a:avLst/>
          </a:prstGeom>
        </p:spPr>
      </p:pic>
      <p:sp>
        <p:nvSpPr>
          <p:cNvPr id="9" name="ZoneTexte 8">
            <a:extLst>
              <a:ext uri="{FF2B5EF4-FFF2-40B4-BE49-F238E27FC236}">
                <a16:creationId xmlns:a16="http://schemas.microsoft.com/office/drawing/2014/main" id="{D6286216-00AF-F3BD-A5B2-A82D1DBA807C}"/>
              </a:ext>
            </a:extLst>
          </p:cNvPr>
          <p:cNvSpPr txBox="1"/>
          <p:nvPr/>
        </p:nvSpPr>
        <p:spPr>
          <a:xfrm>
            <a:off x="-33936" y="5827508"/>
            <a:ext cx="7261835" cy="276999"/>
          </a:xfrm>
          <a:prstGeom prst="rect">
            <a:avLst/>
          </a:prstGeom>
          <a:noFill/>
        </p:spPr>
        <p:txBody>
          <a:bodyPr wrap="square">
            <a:spAutoFit/>
          </a:bodyPr>
          <a:lstStyle/>
          <a:p>
            <a:pPr marL="285750" indent="-285750">
              <a:buFont typeface="Wingdings" panose="05000000000000000000" pitchFamily="2" charset="2"/>
              <a:buChar char="q"/>
            </a:pPr>
            <a:r>
              <a:rPr lang="fr-FR" sz="1200" b="1" dirty="0" err="1">
                <a:solidFill>
                  <a:schemeClr val="bg1"/>
                </a:solidFill>
                <a:latin typeface="Arial" panose="020B0604020202020204" pitchFamily="34" charset="0"/>
                <a:cs typeface="Arial" panose="020B0604020202020204" pitchFamily="34" charset="0"/>
              </a:rPr>
              <a:t>Tokeniser</a:t>
            </a:r>
            <a:r>
              <a:rPr lang="fr-FR" sz="1200" b="1" dirty="0">
                <a:solidFill>
                  <a:schemeClr val="bg1"/>
                </a:solidFill>
                <a:latin typeface="Arial" panose="020B0604020202020204" pitchFamily="34" charset="0"/>
                <a:cs typeface="Arial" panose="020B0604020202020204" pitchFamily="34" charset="0"/>
              </a:rPr>
              <a:t>:</a:t>
            </a:r>
            <a:r>
              <a:rPr lang="fr-FR" sz="1200" dirty="0">
                <a:solidFill>
                  <a:schemeClr val="bg1"/>
                </a:solidFill>
                <a:latin typeface="Arial" panose="020B0604020202020204" pitchFamily="34" charset="0"/>
                <a:cs typeface="Arial" panose="020B0604020202020204" pitchFamily="34" charset="0"/>
              </a:rPr>
              <a:t> Découper un texte en entités </a:t>
            </a:r>
            <a:r>
              <a:rPr lang="fr-FR" sz="1200">
                <a:solidFill>
                  <a:schemeClr val="bg1"/>
                </a:solidFill>
                <a:latin typeface="Arial" panose="020B0604020202020204" pitchFamily="34" charset="0"/>
                <a:cs typeface="Arial" panose="020B0604020202020204" pitchFamily="34" charset="0"/>
              </a:rPr>
              <a:t>plus petites </a:t>
            </a:r>
            <a:r>
              <a:rPr lang="fr-FR" sz="1200" dirty="0">
                <a:solidFill>
                  <a:schemeClr val="bg1"/>
                </a:solidFill>
                <a:latin typeface="Arial" panose="020B0604020202020204" pitchFamily="34" charset="0"/>
                <a:cs typeface="Arial" panose="020B0604020202020204" pitchFamily="34" charset="0"/>
              </a:rPr>
              <a:t>appelées </a:t>
            </a:r>
            <a:r>
              <a:rPr lang="fr-FR" sz="1200" dirty="0" err="1">
                <a:solidFill>
                  <a:schemeClr val="bg1"/>
                </a:solidFill>
                <a:latin typeface="Arial" panose="020B0604020202020204" pitchFamily="34" charset="0"/>
                <a:cs typeface="Arial" panose="020B0604020202020204" pitchFamily="34" charset="0"/>
              </a:rPr>
              <a:t>tokens</a:t>
            </a:r>
            <a:endParaRPr lang="fr-FR" sz="1200" dirty="0">
              <a:solidFill>
                <a:schemeClr val="bg1"/>
              </a:solidFill>
              <a:latin typeface="Arial" panose="020B0604020202020204" pitchFamily="34" charset="0"/>
              <a:cs typeface="Arial" panose="020B0604020202020204" pitchFamily="34" charset="0"/>
            </a:endParaRPr>
          </a:p>
        </p:txBody>
      </p:sp>
      <p:sp>
        <p:nvSpPr>
          <p:cNvPr id="11" name="ZoneTexte 10">
            <a:extLst>
              <a:ext uri="{FF2B5EF4-FFF2-40B4-BE49-F238E27FC236}">
                <a16:creationId xmlns:a16="http://schemas.microsoft.com/office/drawing/2014/main" id="{6DBAE96C-16F9-4FC4-7A5E-53F6433F3D9B}"/>
              </a:ext>
            </a:extLst>
          </p:cNvPr>
          <p:cNvSpPr txBox="1"/>
          <p:nvPr/>
        </p:nvSpPr>
        <p:spPr>
          <a:xfrm>
            <a:off x="-42934" y="6133700"/>
            <a:ext cx="6231834" cy="553998"/>
          </a:xfrm>
          <a:prstGeom prst="rect">
            <a:avLst/>
          </a:prstGeom>
          <a:noFill/>
        </p:spPr>
        <p:txBody>
          <a:bodyPr wrap="square">
            <a:spAutoFit/>
          </a:bodyPr>
          <a:lstStyle/>
          <a:p>
            <a:pPr marL="285750" indent="-285750">
              <a:buFont typeface="Wingdings" panose="05000000000000000000" pitchFamily="2" charset="2"/>
              <a:buChar char="q"/>
            </a:pPr>
            <a:r>
              <a:rPr lang="fr-FR" sz="1200" b="1" dirty="0" err="1">
                <a:solidFill>
                  <a:schemeClr val="bg1"/>
                </a:solidFill>
                <a:latin typeface="Arial" panose="020B0604020202020204" pitchFamily="34" charset="0"/>
                <a:cs typeface="Arial" panose="020B0604020202020204" pitchFamily="34" charset="0"/>
              </a:rPr>
              <a:t>Stemmer</a:t>
            </a:r>
            <a:r>
              <a:rPr lang="fr-FR" sz="1200" b="1" dirty="0">
                <a:solidFill>
                  <a:schemeClr val="bg1"/>
                </a:solidFill>
                <a:latin typeface="Arial" panose="020B0604020202020204" pitchFamily="34" charset="0"/>
                <a:cs typeface="Arial" panose="020B0604020202020204" pitchFamily="34" charset="0"/>
              </a:rPr>
              <a:t>:</a:t>
            </a:r>
            <a:r>
              <a:rPr lang="fr-FR" sz="1200" dirty="0">
                <a:solidFill>
                  <a:schemeClr val="bg1"/>
                </a:solidFill>
                <a:latin typeface="Arial" panose="020B0604020202020204" pitchFamily="34" charset="0"/>
                <a:cs typeface="Arial" panose="020B0604020202020204" pitchFamily="34" charset="0"/>
              </a:rPr>
              <a:t> Découper la fin des mots dans afin de ne conserver que la racine du mot.</a:t>
            </a:r>
          </a:p>
          <a:p>
            <a:pPr marL="285750" indent="-285750">
              <a:buFont typeface="Wingdings" panose="05000000000000000000" pitchFamily="2" charset="2"/>
              <a:buChar char="q"/>
            </a:pPr>
            <a:endParaRPr lang="fr-FR" sz="1800" dirty="0">
              <a:solidFill>
                <a:schemeClr val="bg1"/>
              </a:solidFill>
              <a:latin typeface="Arial" panose="020B0604020202020204" pitchFamily="34" charset="0"/>
              <a:cs typeface="Arial" panose="020B0604020202020204" pitchFamily="34" charset="0"/>
            </a:endParaRPr>
          </a:p>
        </p:txBody>
      </p:sp>
      <p:sp>
        <p:nvSpPr>
          <p:cNvPr id="13" name="ZoneTexte 12">
            <a:extLst>
              <a:ext uri="{FF2B5EF4-FFF2-40B4-BE49-F238E27FC236}">
                <a16:creationId xmlns:a16="http://schemas.microsoft.com/office/drawing/2014/main" id="{7CF6FC64-3204-02B2-4845-39AD8E8B6C4F}"/>
              </a:ext>
            </a:extLst>
          </p:cNvPr>
          <p:cNvSpPr txBox="1"/>
          <p:nvPr/>
        </p:nvSpPr>
        <p:spPr>
          <a:xfrm>
            <a:off x="-23262" y="6441419"/>
            <a:ext cx="6231834" cy="276999"/>
          </a:xfrm>
          <a:prstGeom prst="rect">
            <a:avLst/>
          </a:prstGeom>
          <a:noFill/>
        </p:spPr>
        <p:txBody>
          <a:bodyPr wrap="square">
            <a:spAutoFit/>
          </a:bodyPr>
          <a:lstStyle/>
          <a:p>
            <a:pPr marL="285750" indent="-285750">
              <a:buFont typeface="Wingdings" panose="05000000000000000000" pitchFamily="2" charset="2"/>
              <a:buChar char="q"/>
            </a:pPr>
            <a:r>
              <a:rPr lang="fr-FR" sz="1200" b="1" dirty="0">
                <a:solidFill>
                  <a:schemeClr val="bg1"/>
                </a:solidFill>
                <a:latin typeface="Arial" panose="020B0604020202020204" pitchFamily="34" charset="0"/>
                <a:cs typeface="Arial" panose="020B0604020202020204" pitchFamily="34" charset="0"/>
              </a:rPr>
              <a:t>Lemmatiser:</a:t>
            </a:r>
            <a:r>
              <a:rPr lang="fr-FR" sz="1200" dirty="0">
                <a:solidFill>
                  <a:schemeClr val="bg1"/>
                </a:solidFill>
                <a:latin typeface="Arial" panose="020B0604020202020204" pitchFamily="34" charset="0"/>
                <a:cs typeface="Arial" panose="020B0604020202020204" pitchFamily="34" charset="0"/>
              </a:rPr>
              <a:t> Consiste à sélectionner uniquement la forme canonique d’un mot</a:t>
            </a:r>
            <a:endParaRPr lang="fr-FR" sz="1200" dirty="0"/>
          </a:p>
        </p:txBody>
      </p:sp>
      <p:pic>
        <p:nvPicPr>
          <p:cNvPr id="26" name="Image 25">
            <a:extLst>
              <a:ext uri="{FF2B5EF4-FFF2-40B4-BE49-F238E27FC236}">
                <a16:creationId xmlns:a16="http://schemas.microsoft.com/office/drawing/2014/main" id="{C113887A-E3AB-50D0-DE96-25E88422817F}"/>
              </a:ext>
            </a:extLst>
          </p:cNvPr>
          <p:cNvPicPr>
            <a:picLocks noChangeAspect="1"/>
          </p:cNvPicPr>
          <p:nvPr/>
        </p:nvPicPr>
        <p:blipFill>
          <a:blip r:embed="rId3"/>
          <a:stretch>
            <a:fillRect/>
          </a:stretch>
        </p:blipFill>
        <p:spPr>
          <a:xfrm>
            <a:off x="5831257" y="6483921"/>
            <a:ext cx="1958510" cy="228620"/>
          </a:xfrm>
          <a:prstGeom prst="rect">
            <a:avLst/>
          </a:prstGeom>
        </p:spPr>
      </p:pic>
      <p:pic>
        <p:nvPicPr>
          <p:cNvPr id="35" name="Image 34">
            <a:extLst>
              <a:ext uri="{FF2B5EF4-FFF2-40B4-BE49-F238E27FC236}">
                <a16:creationId xmlns:a16="http://schemas.microsoft.com/office/drawing/2014/main" id="{9AC37638-99C1-C628-E1B1-DA6438A6E609}"/>
              </a:ext>
            </a:extLst>
          </p:cNvPr>
          <p:cNvPicPr>
            <a:picLocks noChangeAspect="1"/>
          </p:cNvPicPr>
          <p:nvPr/>
        </p:nvPicPr>
        <p:blipFill>
          <a:blip r:embed="rId4"/>
          <a:stretch>
            <a:fillRect/>
          </a:stretch>
        </p:blipFill>
        <p:spPr>
          <a:xfrm>
            <a:off x="1259846" y="2997991"/>
            <a:ext cx="641473" cy="593914"/>
          </a:xfrm>
          <a:prstGeom prst="rect">
            <a:avLst/>
          </a:prstGeom>
        </p:spPr>
      </p:pic>
      <p:pic>
        <p:nvPicPr>
          <p:cNvPr id="45" name="Image 44">
            <a:extLst>
              <a:ext uri="{FF2B5EF4-FFF2-40B4-BE49-F238E27FC236}">
                <a16:creationId xmlns:a16="http://schemas.microsoft.com/office/drawing/2014/main" id="{2E4DB277-FD76-F972-8B20-492373CED97E}"/>
              </a:ext>
            </a:extLst>
          </p:cNvPr>
          <p:cNvPicPr>
            <a:picLocks noChangeAspect="1"/>
          </p:cNvPicPr>
          <p:nvPr/>
        </p:nvPicPr>
        <p:blipFill>
          <a:blip r:embed="rId5"/>
          <a:stretch>
            <a:fillRect/>
          </a:stretch>
        </p:blipFill>
        <p:spPr>
          <a:xfrm>
            <a:off x="6057063" y="6179032"/>
            <a:ext cx="1905165" cy="225790"/>
          </a:xfrm>
          <a:prstGeom prst="rect">
            <a:avLst/>
          </a:prstGeom>
        </p:spPr>
      </p:pic>
      <p:sp>
        <p:nvSpPr>
          <p:cNvPr id="48" name="ZoneTexte 47">
            <a:extLst>
              <a:ext uri="{FF2B5EF4-FFF2-40B4-BE49-F238E27FC236}">
                <a16:creationId xmlns:a16="http://schemas.microsoft.com/office/drawing/2014/main" id="{65BC5866-0521-3CDE-3BE4-30411096BBAE}"/>
              </a:ext>
            </a:extLst>
          </p:cNvPr>
          <p:cNvSpPr txBox="1"/>
          <p:nvPr/>
        </p:nvSpPr>
        <p:spPr>
          <a:xfrm>
            <a:off x="-32810" y="5509228"/>
            <a:ext cx="6231834" cy="276999"/>
          </a:xfrm>
          <a:prstGeom prst="rect">
            <a:avLst/>
          </a:prstGeom>
          <a:noFill/>
        </p:spPr>
        <p:txBody>
          <a:bodyPr wrap="square">
            <a:spAutoFit/>
          </a:bodyPr>
          <a:lstStyle/>
          <a:p>
            <a:pPr marL="285750" indent="-285750">
              <a:buFont typeface="Wingdings" panose="05000000000000000000" pitchFamily="2" charset="2"/>
              <a:buChar char="q"/>
            </a:pPr>
            <a:r>
              <a:rPr lang="fr-FR" sz="1200" b="1" dirty="0">
                <a:solidFill>
                  <a:srgbClr val="000000"/>
                </a:solidFill>
                <a:latin typeface="Arial" panose="020B0604020202020204" pitchFamily="34" charset="0"/>
                <a:cs typeface="Arial" panose="020B0604020202020204" pitchFamily="34" charset="0"/>
              </a:rPr>
              <a:t>S</a:t>
            </a:r>
            <a:r>
              <a:rPr lang="fr-FR" sz="1200" b="1" i="0" dirty="0">
                <a:solidFill>
                  <a:srgbClr val="000000"/>
                </a:solidFill>
                <a:effectLst/>
                <a:latin typeface="Arial" panose="020B0604020202020204" pitchFamily="34" charset="0"/>
                <a:cs typeface="Arial" panose="020B0604020202020204" pitchFamily="34" charset="0"/>
              </a:rPr>
              <a:t>top-</a:t>
            </a:r>
            <a:r>
              <a:rPr lang="fr-FR" sz="1200" b="1" i="0" dirty="0" err="1">
                <a:solidFill>
                  <a:srgbClr val="000000"/>
                </a:solidFill>
                <a:effectLst/>
                <a:latin typeface="Arial" panose="020B0604020202020204" pitchFamily="34" charset="0"/>
                <a:cs typeface="Arial" panose="020B0604020202020204" pitchFamily="34" charset="0"/>
              </a:rPr>
              <a:t>words</a:t>
            </a:r>
            <a:r>
              <a:rPr lang="fr-FR" sz="1200" b="1" i="0" dirty="0">
                <a:solidFill>
                  <a:srgbClr val="000000"/>
                </a:solidFill>
                <a:effectLst/>
                <a:latin typeface="Arial" panose="020B0604020202020204" pitchFamily="34" charset="0"/>
                <a:cs typeface="Arial" panose="020B0604020202020204" pitchFamily="34" charset="0"/>
              </a:rPr>
              <a:t> :</a:t>
            </a:r>
            <a:r>
              <a:rPr lang="fr-FR" sz="1200" i="0" dirty="0">
                <a:solidFill>
                  <a:srgbClr val="000000"/>
                </a:solidFill>
                <a:effectLst/>
                <a:latin typeface="Arial" panose="020B0604020202020204" pitchFamily="34" charset="0"/>
                <a:cs typeface="Arial" panose="020B0604020202020204" pitchFamily="34" charset="0"/>
              </a:rPr>
              <a:t> Suppression </a:t>
            </a:r>
            <a:r>
              <a:rPr lang="fr-FR" sz="1200" dirty="0">
                <a:solidFill>
                  <a:srgbClr val="000000"/>
                </a:solidFill>
                <a:latin typeface="Arial" panose="020B0604020202020204" pitchFamily="34" charset="0"/>
                <a:cs typeface="Arial" panose="020B0604020202020204" pitchFamily="34" charset="0"/>
              </a:rPr>
              <a:t>d</a:t>
            </a:r>
            <a:r>
              <a:rPr lang="fr-FR" sz="1200" i="0" dirty="0">
                <a:solidFill>
                  <a:srgbClr val="000000"/>
                </a:solidFill>
                <a:effectLst/>
                <a:latin typeface="Arial" panose="020B0604020202020204" pitchFamily="34" charset="0"/>
                <a:cs typeface="Arial" panose="020B0604020202020204" pitchFamily="34" charset="0"/>
              </a:rPr>
              <a:t>es petits mot de liaisons </a:t>
            </a:r>
            <a:endParaRPr lang="fr-FR" sz="1200" b="1" dirty="0">
              <a:solidFill>
                <a:schemeClr val="bg1"/>
              </a:solidFill>
              <a:latin typeface="Arial" panose="020B0604020202020204" pitchFamily="34" charset="0"/>
              <a:cs typeface="Arial" panose="020B0604020202020204" pitchFamily="34" charset="0"/>
            </a:endParaRPr>
          </a:p>
        </p:txBody>
      </p:sp>
      <p:pic>
        <p:nvPicPr>
          <p:cNvPr id="51" name="Image 50">
            <a:extLst>
              <a:ext uri="{FF2B5EF4-FFF2-40B4-BE49-F238E27FC236}">
                <a16:creationId xmlns:a16="http://schemas.microsoft.com/office/drawing/2014/main" id="{C01C08FB-231E-C533-FC2A-D2D3FA723A33}"/>
              </a:ext>
            </a:extLst>
          </p:cNvPr>
          <p:cNvPicPr>
            <a:picLocks noChangeAspect="1"/>
          </p:cNvPicPr>
          <p:nvPr/>
        </p:nvPicPr>
        <p:blipFill>
          <a:blip r:embed="rId6"/>
          <a:stretch>
            <a:fillRect/>
          </a:stretch>
        </p:blipFill>
        <p:spPr>
          <a:xfrm>
            <a:off x="4052064" y="5482396"/>
            <a:ext cx="3360711" cy="242742"/>
          </a:xfrm>
          <a:prstGeom prst="rect">
            <a:avLst/>
          </a:prstGeom>
        </p:spPr>
      </p:pic>
      <p:sp>
        <p:nvSpPr>
          <p:cNvPr id="62" name="ZoneTexte 61">
            <a:extLst>
              <a:ext uri="{FF2B5EF4-FFF2-40B4-BE49-F238E27FC236}">
                <a16:creationId xmlns:a16="http://schemas.microsoft.com/office/drawing/2014/main" id="{932E27D3-8392-6CBD-9A2C-7F020D8A488C}"/>
              </a:ext>
            </a:extLst>
          </p:cNvPr>
          <p:cNvSpPr txBox="1"/>
          <p:nvPr/>
        </p:nvSpPr>
        <p:spPr>
          <a:xfrm>
            <a:off x="-33936" y="5215105"/>
            <a:ext cx="6231834" cy="276999"/>
          </a:xfrm>
          <a:prstGeom prst="rect">
            <a:avLst/>
          </a:prstGeom>
          <a:noFill/>
        </p:spPr>
        <p:txBody>
          <a:bodyPr wrap="square">
            <a:spAutoFit/>
          </a:bodyPr>
          <a:lstStyle/>
          <a:p>
            <a:pPr marL="285750" indent="-285750">
              <a:buFont typeface="Wingdings" panose="05000000000000000000" pitchFamily="2" charset="2"/>
              <a:buChar char="q"/>
            </a:pPr>
            <a:r>
              <a:rPr lang="fr-FR" sz="1200" b="1" i="0" dirty="0">
                <a:solidFill>
                  <a:srgbClr val="000000"/>
                </a:solidFill>
                <a:effectLst/>
                <a:latin typeface="Arial" panose="020B0604020202020204" pitchFamily="34" charset="0"/>
                <a:cs typeface="Arial" panose="020B0604020202020204" pitchFamily="34" charset="0"/>
              </a:rPr>
              <a:t>Suppression de la ponctuation  </a:t>
            </a:r>
            <a:endParaRPr lang="fr-FR" sz="1200" b="1" dirty="0">
              <a:solidFill>
                <a:schemeClr val="bg1"/>
              </a:solidFill>
              <a:latin typeface="Arial" panose="020B0604020202020204" pitchFamily="34" charset="0"/>
              <a:cs typeface="Arial" panose="020B0604020202020204" pitchFamily="34" charset="0"/>
            </a:endParaRPr>
          </a:p>
        </p:txBody>
      </p:sp>
      <p:pic>
        <p:nvPicPr>
          <p:cNvPr id="64" name="Image 63">
            <a:extLst>
              <a:ext uri="{FF2B5EF4-FFF2-40B4-BE49-F238E27FC236}">
                <a16:creationId xmlns:a16="http://schemas.microsoft.com/office/drawing/2014/main" id="{4D3601E2-ED3B-3F0D-BC7E-59FDE9900237}"/>
              </a:ext>
            </a:extLst>
          </p:cNvPr>
          <p:cNvPicPr>
            <a:picLocks noChangeAspect="1"/>
          </p:cNvPicPr>
          <p:nvPr/>
        </p:nvPicPr>
        <p:blipFill>
          <a:blip r:embed="rId7"/>
          <a:stretch>
            <a:fillRect/>
          </a:stretch>
        </p:blipFill>
        <p:spPr>
          <a:xfrm>
            <a:off x="2743591" y="5234657"/>
            <a:ext cx="3360711" cy="215248"/>
          </a:xfrm>
          <a:prstGeom prst="rect">
            <a:avLst/>
          </a:prstGeom>
        </p:spPr>
      </p:pic>
      <p:sp>
        <p:nvSpPr>
          <p:cNvPr id="8" name="ZoneTexte 7">
            <a:extLst>
              <a:ext uri="{FF2B5EF4-FFF2-40B4-BE49-F238E27FC236}">
                <a16:creationId xmlns:a16="http://schemas.microsoft.com/office/drawing/2014/main" id="{F1087AE9-89FB-81C0-8E6C-3C6C647BAAEB}"/>
              </a:ext>
            </a:extLst>
          </p:cNvPr>
          <p:cNvSpPr txBox="1"/>
          <p:nvPr/>
        </p:nvSpPr>
        <p:spPr>
          <a:xfrm>
            <a:off x="-76327" y="2433285"/>
            <a:ext cx="2069054" cy="246221"/>
          </a:xfrm>
          <a:prstGeom prst="rect">
            <a:avLst/>
          </a:prstGeom>
          <a:noFill/>
        </p:spPr>
        <p:txBody>
          <a:bodyPr wrap="square">
            <a:spAutoFit/>
          </a:bodyPr>
          <a:lstStyle/>
          <a:p>
            <a:r>
              <a:rPr lang="fr-FR" sz="1000" b="1" dirty="0">
                <a:solidFill>
                  <a:srgbClr val="000000"/>
                </a:solidFill>
                <a:highlight>
                  <a:srgbClr val="FFFF00"/>
                </a:highlight>
                <a:latin typeface="Arial" panose="020B0604020202020204" pitchFamily="34" charset="0"/>
                <a:cs typeface="Arial" panose="020B0604020202020204" pitchFamily="34" charset="0"/>
              </a:rPr>
              <a:t>« </a:t>
            </a:r>
            <a:r>
              <a:rPr lang="fr-FR" sz="1000" b="1" i="0" dirty="0" err="1">
                <a:solidFill>
                  <a:srgbClr val="000000"/>
                </a:solidFill>
                <a:effectLst/>
                <a:highlight>
                  <a:srgbClr val="FFFF00"/>
                </a:highlight>
                <a:latin typeface="Arial" panose="020B0604020202020204" pitchFamily="34" charset="0"/>
                <a:cs typeface="Arial" panose="020B0604020202020204" pitchFamily="34" charset="0"/>
              </a:rPr>
              <a:t>name_description_clean</a:t>
            </a:r>
            <a:r>
              <a:rPr lang="fr-FR" sz="1000" b="1" i="0" dirty="0">
                <a:solidFill>
                  <a:srgbClr val="000000"/>
                </a:solidFill>
                <a:effectLst/>
                <a:highlight>
                  <a:srgbClr val="FFFF00"/>
                </a:highlight>
                <a:latin typeface="Arial" panose="020B0604020202020204" pitchFamily="34" charset="0"/>
                <a:cs typeface="Arial" panose="020B0604020202020204" pitchFamily="34" charset="0"/>
              </a:rPr>
              <a:t> »</a:t>
            </a:r>
            <a:endParaRPr lang="fr-FR" sz="1000" dirty="0">
              <a:highlight>
                <a:srgbClr val="FFFF00"/>
              </a:highlight>
              <a:latin typeface="Arial" panose="020B0604020202020204" pitchFamily="34" charset="0"/>
              <a:cs typeface="Arial" panose="020B0604020202020204" pitchFamily="34" charset="0"/>
            </a:endParaRPr>
          </a:p>
        </p:txBody>
      </p:sp>
      <p:pic>
        <p:nvPicPr>
          <p:cNvPr id="14" name="Image 13">
            <a:extLst>
              <a:ext uri="{FF2B5EF4-FFF2-40B4-BE49-F238E27FC236}">
                <a16:creationId xmlns:a16="http://schemas.microsoft.com/office/drawing/2014/main" id="{AFED9128-1DE2-59E6-0BB7-EA118E1E2B4C}"/>
              </a:ext>
            </a:extLst>
          </p:cNvPr>
          <p:cNvPicPr>
            <a:picLocks noChangeAspect="1"/>
          </p:cNvPicPr>
          <p:nvPr/>
        </p:nvPicPr>
        <p:blipFill>
          <a:blip r:embed="rId8"/>
          <a:stretch>
            <a:fillRect/>
          </a:stretch>
        </p:blipFill>
        <p:spPr>
          <a:xfrm>
            <a:off x="3912407" y="2538817"/>
            <a:ext cx="581985" cy="426287"/>
          </a:xfrm>
          <a:prstGeom prst="rect">
            <a:avLst/>
          </a:prstGeom>
        </p:spPr>
      </p:pic>
    </p:spTree>
    <p:extLst>
      <p:ext uri="{BB962C8B-B14F-4D97-AF65-F5344CB8AC3E}">
        <p14:creationId xmlns:p14="http://schemas.microsoft.com/office/powerpoint/2010/main" val="5281023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47ACC80-EAB6-F117-0EC1-01D84EEDA5F5}"/>
              </a:ext>
            </a:extLst>
          </p:cNvPr>
          <p:cNvSpPr>
            <a:spLocks noGrp="1"/>
          </p:cNvSpPr>
          <p:nvPr>
            <p:ph type="sldNum" sz="quarter" idx="12"/>
          </p:nvPr>
        </p:nvSpPr>
        <p:spPr/>
        <p:txBody>
          <a:bodyPr/>
          <a:lstStyle/>
          <a:p>
            <a:fld id="{6D22F896-40B5-4ADD-8801-0D06FADFA095}" type="slidenum">
              <a:rPr lang="en-US" smtClean="0"/>
              <a:t>9</a:t>
            </a:fld>
            <a:endParaRPr lang="en-US" dirty="0"/>
          </a:p>
        </p:txBody>
      </p:sp>
      <p:pic>
        <p:nvPicPr>
          <p:cNvPr id="6" name="Image 5">
            <a:extLst>
              <a:ext uri="{FF2B5EF4-FFF2-40B4-BE49-F238E27FC236}">
                <a16:creationId xmlns:a16="http://schemas.microsoft.com/office/drawing/2014/main" id="{A3E26388-49AA-B3F2-D71B-6112B250363F}"/>
              </a:ext>
            </a:extLst>
          </p:cNvPr>
          <p:cNvPicPr>
            <a:picLocks noChangeAspect="1"/>
          </p:cNvPicPr>
          <p:nvPr/>
        </p:nvPicPr>
        <p:blipFill>
          <a:blip r:embed="rId2"/>
          <a:stretch>
            <a:fillRect/>
          </a:stretch>
        </p:blipFill>
        <p:spPr>
          <a:xfrm>
            <a:off x="32350" y="753227"/>
            <a:ext cx="7163440" cy="2183201"/>
          </a:xfrm>
          <a:prstGeom prst="rect">
            <a:avLst/>
          </a:prstGeom>
        </p:spPr>
      </p:pic>
      <p:pic>
        <p:nvPicPr>
          <p:cNvPr id="8" name="Image 7">
            <a:extLst>
              <a:ext uri="{FF2B5EF4-FFF2-40B4-BE49-F238E27FC236}">
                <a16:creationId xmlns:a16="http://schemas.microsoft.com/office/drawing/2014/main" id="{621D010F-03F8-E83B-1094-8BF60A946715}"/>
              </a:ext>
            </a:extLst>
          </p:cNvPr>
          <p:cNvPicPr>
            <a:picLocks noChangeAspect="1"/>
          </p:cNvPicPr>
          <p:nvPr/>
        </p:nvPicPr>
        <p:blipFill>
          <a:blip r:embed="rId3"/>
          <a:stretch>
            <a:fillRect/>
          </a:stretch>
        </p:blipFill>
        <p:spPr>
          <a:xfrm>
            <a:off x="32350" y="4795045"/>
            <a:ext cx="7342344" cy="1858617"/>
          </a:xfrm>
          <a:prstGeom prst="rect">
            <a:avLst/>
          </a:prstGeom>
        </p:spPr>
      </p:pic>
      <p:sp>
        <p:nvSpPr>
          <p:cNvPr id="10" name="ZoneTexte 9">
            <a:extLst>
              <a:ext uri="{FF2B5EF4-FFF2-40B4-BE49-F238E27FC236}">
                <a16:creationId xmlns:a16="http://schemas.microsoft.com/office/drawing/2014/main" id="{98F00E26-8F15-A720-598F-A3236FF3D995}"/>
              </a:ext>
            </a:extLst>
          </p:cNvPr>
          <p:cNvSpPr txBox="1"/>
          <p:nvPr/>
        </p:nvSpPr>
        <p:spPr>
          <a:xfrm>
            <a:off x="32350" y="61778"/>
            <a:ext cx="11069518" cy="923330"/>
          </a:xfrm>
          <a:prstGeom prst="rect">
            <a:avLst/>
          </a:prstGeom>
          <a:noFill/>
        </p:spPr>
        <p:txBody>
          <a:bodyPr wrap="square">
            <a:spAutoFit/>
          </a:bodyPr>
          <a:lstStyle/>
          <a:p>
            <a:pPr marL="285750" indent="-285750">
              <a:buFont typeface="Wingdings" panose="05000000000000000000" pitchFamily="2" charset="2"/>
              <a:buChar char="q"/>
            </a:pPr>
            <a:r>
              <a:rPr lang="fr-FR" b="1" i="0" dirty="0">
                <a:solidFill>
                  <a:srgbClr val="000000"/>
                </a:solidFill>
                <a:effectLst/>
                <a:latin typeface="Arial" panose="020B0604020202020204" pitchFamily="34" charset="0"/>
                <a:cs typeface="Arial" panose="020B0604020202020204" pitchFamily="34" charset="0"/>
              </a:rPr>
              <a:t>Nettoyage 1 : « </a:t>
            </a:r>
            <a:r>
              <a:rPr lang="fr-FR" b="1" i="0" dirty="0" err="1">
                <a:solidFill>
                  <a:srgbClr val="000000"/>
                </a:solidFill>
                <a:effectLst/>
                <a:latin typeface="Helvetica Neue"/>
              </a:rPr>
              <a:t>name_description_clean</a:t>
            </a:r>
            <a:r>
              <a:rPr lang="fr-FR" b="1" i="0" dirty="0">
                <a:solidFill>
                  <a:srgbClr val="000000"/>
                </a:solidFill>
                <a:effectLst/>
                <a:latin typeface="Helvetica Neue"/>
              </a:rPr>
              <a:t> »</a:t>
            </a:r>
          </a:p>
          <a:p>
            <a:pPr marL="742950" lvl="1" indent="-285750">
              <a:buFont typeface="Wingdings" panose="05000000000000000000" pitchFamily="2" charset="2"/>
              <a:buChar char="q"/>
            </a:pPr>
            <a:r>
              <a:rPr lang="fr-FR" b="1" i="0" dirty="0">
                <a:solidFill>
                  <a:srgbClr val="000000"/>
                </a:solidFill>
                <a:effectLst/>
                <a:latin typeface="Helvetica Neue"/>
              </a:rPr>
              <a:t>«</a:t>
            </a:r>
            <a:r>
              <a:rPr lang="fr-FR" sz="1600" b="1" i="0" dirty="0">
                <a:solidFill>
                  <a:srgbClr val="000000"/>
                </a:solidFill>
                <a:effectLst/>
                <a:latin typeface="Arila"/>
              </a:rPr>
              <a:t> </a:t>
            </a:r>
            <a:r>
              <a:rPr lang="fr-FR" sz="1600" b="1" i="0" dirty="0" err="1">
                <a:solidFill>
                  <a:srgbClr val="000000"/>
                </a:solidFill>
                <a:effectLst/>
                <a:latin typeface="Arila"/>
              </a:rPr>
              <a:t>name_description_clean</a:t>
            </a:r>
            <a:r>
              <a:rPr lang="fr-FR" sz="1600" b="1" i="0" dirty="0">
                <a:solidFill>
                  <a:srgbClr val="000000"/>
                </a:solidFill>
                <a:effectLst/>
                <a:latin typeface="Arila"/>
              </a:rPr>
              <a:t> » est une variable qui contient le nom et la description du produit</a:t>
            </a:r>
          </a:p>
          <a:p>
            <a:pPr marL="285750" indent="-285750" algn="l">
              <a:buFont typeface="Wingdings" panose="05000000000000000000" pitchFamily="2" charset="2"/>
              <a:buChar char="q"/>
            </a:pPr>
            <a:endParaRPr lang="fr-FR" b="1" i="0" dirty="0">
              <a:solidFill>
                <a:srgbClr val="000000"/>
              </a:solidFill>
              <a:effectLst/>
              <a:latin typeface="Arial" panose="020B0604020202020204" pitchFamily="34" charset="0"/>
              <a:cs typeface="Arial" panose="020B0604020202020204" pitchFamily="34" charset="0"/>
            </a:endParaRPr>
          </a:p>
        </p:txBody>
      </p:sp>
      <p:sp>
        <p:nvSpPr>
          <p:cNvPr id="14" name="Flèche : bas 13">
            <a:extLst>
              <a:ext uri="{FF2B5EF4-FFF2-40B4-BE49-F238E27FC236}">
                <a16:creationId xmlns:a16="http://schemas.microsoft.com/office/drawing/2014/main" id="{6DAC62BE-3518-0B4D-990D-DC0690F10ED4}"/>
              </a:ext>
            </a:extLst>
          </p:cNvPr>
          <p:cNvSpPr/>
          <p:nvPr/>
        </p:nvSpPr>
        <p:spPr>
          <a:xfrm>
            <a:off x="632470" y="2936428"/>
            <a:ext cx="5764696" cy="1858617"/>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l">
              <a:buFont typeface="Arial" panose="020B0604020202020204" pitchFamily="34" charset="0"/>
              <a:buChar char="•"/>
            </a:pPr>
            <a:r>
              <a:rPr lang="fr-FR" sz="1200" i="0" dirty="0">
                <a:solidFill>
                  <a:srgbClr val="000000"/>
                </a:solidFill>
                <a:effectLst/>
                <a:latin typeface="Arial" panose="020B0604020202020204" pitchFamily="34" charset="0"/>
                <a:cs typeface="Arial" panose="020B0604020202020204" pitchFamily="34" charset="0"/>
              </a:rPr>
              <a:t>Passage en Minuscule</a:t>
            </a:r>
          </a:p>
          <a:p>
            <a:pPr algn="l">
              <a:buFont typeface="Arial" panose="020B0604020202020204" pitchFamily="34" charset="0"/>
              <a:buChar char="•"/>
            </a:pPr>
            <a:r>
              <a:rPr lang="fr-FR" sz="1200" i="0" dirty="0">
                <a:solidFill>
                  <a:srgbClr val="000000"/>
                </a:solidFill>
                <a:effectLst/>
                <a:latin typeface="Arial" panose="020B0604020202020204" pitchFamily="34" charset="0"/>
                <a:cs typeface="Arial" panose="020B0604020202020204" pitchFamily="34" charset="0"/>
              </a:rPr>
              <a:t>Suppression des Stop-</a:t>
            </a:r>
            <a:r>
              <a:rPr lang="fr-FR" sz="1200" i="0" dirty="0" err="1">
                <a:solidFill>
                  <a:srgbClr val="000000"/>
                </a:solidFill>
                <a:effectLst/>
                <a:latin typeface="Arial" panose="020B0604020202020204" pitchFamily="34" charset="0"/>
                <a:cs typeface="Arial" panose="020B0604020202020204" pitchFamily="34" charset="0"/>
              </a:rPr>
              <a:t>words</a:t>
            </a:r>
            <a:endParaRPr lang="fr-FR" sz="1200" dirty="0">
              <a:solidFill>
                <a:srgbClr val="000000"/>
              </a:solidFill>
              <a:latin typeface="Arial" panose="020B0604020202020204" pitchFamily="34" charset="0"/>
              <a:cs typeface="Arial" panose="020B0604020202020204" pitchFamily="34" charset="0"/>
            </a:endParaRPr>
          </a:p>
          <a:p>
            <a:pPr>
              <a:buFont typeface="Arial" panose="020B0604020202020204" pitchFamily="34" charset="0"/>
              <a:buChar char="•"/>
            </a:pPr>
            <a:r>
              <a:rPr lang="fr-FR" sz="1200" dirty="0">
                <a:solidFill>
                  <a:srgbClr val="000000"/>
                </a:solidFill>
                <a:latin typeface="Arial" panose="020B0604020202020204" pitchFamily="34" charset="0"/>
                <a:cs typeface="Arial" panose="020B0604020202020204" pitchFamily="34" charset="0"/>
              </a:rPr>
              <a:t>Suppression des variable numériques</a:t>
            </a:r>
          </a:p>
          <a:p>
            <a:pPr>
              <a:buFont typeface="Arial" panose="020B0604020202020204" pitchFamily="34" charset="0"/>
              <a:buChar char="•"/>
            </a:pPr>
            <a:r>
              <a:rPr lang="fr-FR" sz="1200" i="0" dirty="0" err="1">
                <a:solidFill>
                  <a:srgbClr val="000000"/>
                </a:solidFill>
                <a:effectLst/>
                <a:latin typeface="Arial" panose="020B0604020202020204" pitchFamily="34" charset="0"/>
                <a:cs typeface="Arial" panose="020B0604020202020204" pitchFamily="34" charset="0"/>
              </a:rPr>
              <a:t>Tokeniser</a:t>
            </a:r>
            <a:endParaRPr lang="fr-FR" sz="1200" i="0"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fr-FR" sz="1200" i="0" dirty="0" err="1">
                <a:solidFill>
                  <a:srgbClr val="000000"/>
                </a:solidFill>
                <a:effectLst/>
                <a:latin typeface="Arial" panose="020B0604020202020204" pitchFamily="34" charset="0"/>
                <a:cs typeface="Arial" panose="020B0604020202020204" pitchFamily="34" charset="0"/>
              </a:rPr>
              <a:t>Stemmer</a:t>
            </a:r>
            <a:endParaRPr lang="fr-FR" sz="1200" i="0"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fr-FR" sz="1200" i="0" dirty="0">
                <a:solidFill>
                  <a:srgbClr val="000000"/>
                </a:solidFill>
                <a:effectLst/>
                <a:latin typeface="Arial" panose="020B0604020202020204" pitchFamily="34" charset="0"/>
                <a:cs typeface="Arial" panose="020B0604020202020204" pitchFamily="34" charset="0"/>
              </a:rPr>
              <a:t>Lemmatiser</a:t>
            </a:r>
            <a:endParaRPr lang="fr-FR" sz="1200" dirty="0"/>
          </a:p>
        </p:txBody>
      </p:sp>
      <p:pic>
        <p:nvPicPr>
          <p:cNvPr id="1026" name="Picture 2">
            <a:extLst>
              <a:ext uri="{FF2B5EF4-FFF2-40B4-BE49-F238E27FC236}">
                <a16:creationId xmlns:a16="http://schemas.microsoft.com/office/drawing/2014/main" id="{2C0C8A21-86ED-0251-B548-84951B7338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4409" y="3622021"/>
            <a:ext cx="4581939" cy="3031641"/>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a:extLst>
              <a:ext uri="{FF2B5EF4-FFF2-40B4-BE49-F238E27FC236}">
                <a16:creationId xmlns:a16="http://schemas.microsoft.com/office/drawing/2014/main" id="{B58212BF-5434-3E24-ACB1-D7524430CFB6}"/>
              </a:ext>
            </a:extLst>
          </p:cNvPr>
          <p:cNvPicPr>
            <a:picLocks noChangeAspect="1"/>
          </p:cNvPicPr>
          <p:nvPr/>
        </p:nvPicPr>
        <p:blipFill>
          <a:blip r:embed="rId5"/>
          <a:stretch>
            <a:fillRect/>
          </a:stretch>
        </p:blipFill>
        <p:spPr>
          <a:xfrm>
            <a:off x="8485593" y="848922"/>
            <a:ext cx="1693716" cy="1568143"/>
          </a:xfrm>
          <a:prstGeom prst="rect">
            <a:avLst/>
          </a:prstGeom>
        </p:spPr>
      </p:pic>
    </p:spTree>
    <p:extLst>
      <p:ext uri="{BB962C8B-B14F-4D97-AF65-F5344CB8AC3E}">
        <p14:creationId xmlns:p14="http://schemas.microsoft.com/office/powerpoint/2010/main" val="2906801674"/>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6A9C41"/>
      </a:dk2>
      <a:lt2>
        <a:srgbClr val="E7E6E6"/>
      </a:lt2>
      <a:accent1>
        <a:srgbClr val="A7D535"/>
      </a:accent1>
      <a:accent2>
        <a:srgbClr val="EACA4F"/>
      </a:accent2>
      <a:accent3>
        <a:srgbClr val="FD9850"/>
      </a:accent3>
      <a:accent4>
        <a:srgbClr val="F46442"/>
      </a:accent4>
      <a:accent5>
        <a:srgbClr val="54D289"/>
      </a:accent5>
      <a:accent6>
        <a:srgbClr val="6AD8CB"/>
      </a:accent6>
      <a:hlink>
        <a:srgbClr val="CAFB50"/>
      </a:hlink>
      <a:folHlink>
        <a:srgbClr val="DEFF8B"/>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38000"/>
              </a:schemeClr>
            </a:gs>
            <a:gs pos="50000">
              <a:schemeClr val="phClr">
                <a:shade val="100000"/>
                <a:hueMod val="100000"/>
                <a:satMod val="110000"/>
                <a:lumMod val="130000"/>
              </a:schemeClr>
            </a:gs>
            <a:gs pos="100000">
              <a:schemeClr val="phClr">
                <a:shade val="78000"/>
                <a:hueMod val="106000"/>
                <a:satMod val="120000"/>
                <a:lumMod val="7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B587E4A9-1405-4B4F-8BC3-512EE08D2EBF}"/>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TM04033917[[fn=Berlin]]</Template>
  <TotalTime>7916</TotalTime>
  <Words>2234</Words>
  <Application>Microsoft Office PowerPoint</Application>
  <PresentationFormat>Grand écran</PresentationFormat>
  <Paragraphs>417</Paragraphs>
  <Slides>30</Slides>
  <Notes>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30</vt:i4>
      </vt:variant>
    </vt:vector>
  </HeadingPairs>
  <TitlesOfParts>
    <vt:vector size="38" baseType="lpstr">
      <vt:lpstr>2</vt:lpstr>
      <vt:lpstr>Arial</vt:lpstr>
      <vt:lpstr>Arila</vt:lpstr>
      <vt:lpstr>Calibri</vt:lpstr>
      <vt:lpstr>Helvetica Neue</vt:lpstr>
      <vt:lpstr>Trebuchet MS</vt:lpstr>
      <vt:lpstr>Wingdings</vt:lpstr>
      <vt:lpstr>Berlin</vt:lpstr>
      <vt:lpstr>    Projet 6 Classifiez automatiquement des biens  de consommation </vt:lpstr>
      <vt:lpstr>Sommaire</vt:lpstr>
      <vt:lpstr>                 Problématique </vt:lpstr>
      <vt:lpstr> Qualité du jeu de données </vt:lpstr>
      <vt:lpstr>Préparation des données</vt:lpstr>
      <vt:lpstr>Présentation PowerPoint</vt:lpstr>
      <vt:lpstr>Présentation PowerPoint</vt:lpstr>
      <vt:lpstr>Traitement des données textuelles</vt:lpstr>
      <vt:lpstr>Présentation PowerPoint</vt:lpstr>
      <vt:lpstr>Présentation PowerPoint</vt:lpstr>
      <vt:lpstr>Extraction de features textes</vt:lpstr>
      <vt:lpstr>Présentation PowerPoint</vt:lpstr>
      <vt:lpstr>Présentation PowerPoint</vt:lpstr>
      <vt:lpstr>Présentation PowerPoint</vt:lpstr>
      <vt:lpstr>Présentation PowerPoint</vt:lpstr>
      <vt:lpstr>Conclusion sur faisabilité via les données textuelles</vt:lpstr>
      <vt:lpstr>Traitement des données visuelles</vt:lpstr>
      <vt:lpstr>Présentation PowerPoint</vt:lpstr>
      <vt:lpstr>Présentation PowerPoint</vt:lpstr>
      <vt:lpstr>Présentation PowerPoint</vt:lpstr>
      <vt:lpstr>Présentation PowerPoint</vt:lpstr>
      <vt:lpstr>Présentation PowerPoint</vt:lpstr>
      <vt:lpstr>Présentation PowerPoint</vt:lpstr>
      <vt:lpstr>Etude de faisabilité via les données textuelles et images </vt:lpstr>
      <vt:lpstr>Classification supervisée via les données visuelles</vt:lpstr>
      <vt:lpstr>Présentation PowerPoint</vt:lpstr>
      <vt:lpstr>Collecte de données via API</vt:lpstr>
      <vt:lpstr>Conclusion</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Classifiez automatiquement des biens  de consommation </dc:title>
  <dc:creator>lamisse bouti</dc:creator>
  <cp:lastModifiedBy>lamisse bouti</cp:lastModifiedBy>
  <cp:revision>437</cp:revision>
  <dcterms:created xsi:type="dcterms:W3CDTF">2024-02-27T20:41:26Z</dcterms:created>
  <dcterms:modified xsi:type="dcterms:W3CDTF">2024-03-15T11:21:48Z</dcterms:modified>
</cp:coreProperties>
</file>